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3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7/23/15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7/23/15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7/23/15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5588" y="1498927"/>
            <a:ext cx="9448800" cy="1825096"/>
          </a:xfrm>
        </p:spPr>
        <p:txBody>
          <a:bodyPr/>
          <a:lstStyle/>
          <a:p>
            <a:r>
              <a:rPr lang="en-GB"/>
              <a:t>Oculogyric crisis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Dr. Yewande Olupitan</a:t>
            </a:r>
          </a:p>
          <a:p>
            <a:r>
              <a:rPr lang="en-GB"/>
              <a:t>Senior House Officer: Emergency Medicine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Clinical features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History:</a:t>
            </a:r>
          </a:p>
          <a:p>
            <a:pPr>
              <a:buFont typeface="Wingdings" charset="2"/>
              <a:buChar char="v"/>
            </a:pPr>
            <a:r>
              <a:rPr lang="en-GB"/>
              <a:t>Most commonly shortly after initiation of drug treatment-50% within 48 hrs, 90% within 5 days of initiation of treatment.</a:t>
            </a:r>
          </a:p>
          <a:p>
            <a:pPr>
              <a:buFont typeface="Wingdings" charset="2"/>
              <a:buChar char="v"/>
            </a:pPr>
            <a:r>
              <a:rPr lang="en-GB"/>
              <a:t>Risk factors include: treatment with potent D2receptor agonist, emotional stress, fatigue, family history of Dystonic, recent cocaine or alcohol use.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Symptoms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Restlessness</a:t>
            </a:r>
          </a:p>
          <a:p>
            <a:r>
              <a:rPr lang="en-GB"/>
              <a:t>Agitation</a:t>
            </a:r>
          </a:p>
          <a:p>
            <a:r>
              <a:rPr lang="en-GB"/>
              <a:t>Malaise</a:t>
            </a:r>
          </a:p>
          <a:p>
            <a:r>
              <a:rPr lang="en-GB"/>
              <a:t>A Fixed Stare</a:t>
            </a:r>
          </a:p>
          <a:p>
            <a:r>
              <a:rPr lang="en-GB"/>
              <a:t>Maximal upward deviation of eyes(Converge,lateral or downward deviation)</a:t>
            </a:r>
          </a:p>
          <a:p>
            <a:r>
              <a:rPr lang="en-GB"/>
              <a:t>Backwards,lateral flexion of the neck</a:t>
            </a:r>
          </a:p>
          <a:p>
            <a:r>
              <a:rPr lang="en-GB"/>
              <a:t>Widely opened mouth</a:t>
            </a:r>
          </a:p>
          <a:p>
            <a:r>
              <a:rPr lang="en-GB"/>
              <a:t>Tongue protrusion</a:t>
            </a:r>
          </a:p>
          <a:p>
            <a:r>
              <a:rPr lang="en-GB"/>
              <a:t>Ocular protrusion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02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684034"/>
            <a:ext cx="8610600" cy="1293028"/>
          </a:xfrm>
        </p:spPr>
        <p:txBody>
          <a:bodyPr/>
          <a:lstStyle/>
          <a:p>
            <a:r>
              <a:rPr lang="en-GB"/>
              <a:t>Patient assessment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Safety of Patient &amp; Staff</a:t>
            </a:r>
          </a:p>
          <a:p>
            <a:r>
              <a:rPr lang="en-GB"/>
              <a:t>Vital Signs</a:t>
            </a:r>
          </a:p>
          <a:p>
            <a:r>
              <a:rPr lang="en-GB"/>
              <a:t>History/collateral information</a:t>
            </a:r>
          </a:p>
          <a:p>
            <a:r>
              <a:rPr lang="en-GB"/>
              <a:t>Careful review of medications</a:t>
            </a:r>
          </a:p>
          <a:p>
            <a:r>
              <a:rPr lang="en-GB"/>
              <a:t>Review of medical records</a:t>
            </a:r>
          </a:p>
          <a:p>
            <a:r>
              <a:rPr lang="en-GB"/>
              <a:t>Physical &amp; Neurologic exam ( usually normal)</a:t>
            </a:r>
          </a:p>
          <a:p>
            <a:r>
              <a:rPr lang="en-GB"/>
              <a:t>Mental status exam(usually unaffected).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0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Treatment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Emergency interventions other than pharmacological treatment rarely required.</a:t>
            </a:r>
          </a:p>
          <a:p>
            <a:r>
              <a:rPr lang="en-GB"/>
              <a:t>Anti cholinergic: Procyclidine, Benztropine</a:t>
            </a:r>
          </a:p>
          <a:p>
            <a:r>
              <a:rPr lang="en-GB"/>
              <a:t>Antihistamine: Diphenhydramine</a:t>
            </a:r>
          </a:p>
          <a:p>
            <a:r>
              <a:rPr lang="en-GB"/>
              <a:t>Consider discontinuing inciting agent &amp; seek specialist opinion</a:t>
            </a:r>
          </a:p>
          <a:p>
            <a:r>
              <a:rPr lang="en-GB"/>
              <a:t>Continue melds PO for 48-72 hrs to prevent relapse</a:t>
            </a:r>
          </a:p>
          <a:p>
            <a:r>
              <a:rPr lang="en-GB"/>
              <a:t>Reassurance</a:t>
            </a:r>
          </a:p>
          <a:p>
            <a:r>
              <a:rPr lang="en-GB"/>
              <a:t>Environmental Maniupulation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9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Differential diagnosis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Seizure disorder</a:t>
            </a:r>
          </a:p>
          <a:p>
            <a:r>
              <a:rPr lang="en-GB"/>
              <a:t>Delirium</a:t>
            </a:r>
          </a:p>
          <a:p>
            <a:r>
              <a:rPr lang="en-GB"/>
              <a:t>Other Dystonias: Tardive, Parkinsonism, Akathisias..</a:t>
            </a:r>
          </a:p>
          <a:p>
            <a:r>
              <a:rPr lang="en-GB"/>
              <a:t>CNS Lesion(focal  basal ganglia or thalamus)</a:t>
            </a:r>
          </a:p>
          <a:p>
            <a:r>
              <a:rPr lang="en-GB"/>
              <a:t>Postencephalitic ParkinsonismTyrosine Hydroxlase Deficiency</a:t>
            </a:r>
          </a:p>
          <a:p>
            <a:endParaRPr lang="en-GB"/>
          </a:p>
          <a:p>
            <a:r>
              <a:rPr lang="en-GB"/>
              <a:t>*A predictable,rapid resolution of symptoms following Rx confirms diagnosis.</a:t>
            </a:r>
          </a:p>
          <a:p>
            <a:r>
              <a:rPr lang="en-GB"/>
              <a:t>Failure to Improve should prompt clinician to consider alternative diagnosis.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72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Prognosis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Symptom relief within minutes with Anticholinergics</a:t>
            </a:r>
          </a:p>
          <a:p>
            <a:r>
              <a:rPr lang="en-GB"/>
              <a:t>Recurrent crisis may be observed on medication re-exposure</a:t>
            </a:r>
          </a:p>
          <a:p>
            <a:r>
              <a:rPr lang="en-GB"/>
              <a:t>No long term sequel are are expected once inciting agents are discontinued.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15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Medication-induced Dystonic reactions: JM Kowalski,A Ztarabar et Al</a:t>
            </a:r>
          </a:p>
          <a:p>
            <a:r>
              <a:rPr lang="en-GB"/>
              <a:t>Oculogyric crisis: Canadian Movement Disorder group</a:t>
            </a:r>
          </a:p>
          <a:p>
            <a:r>
              <a:rPr lang="en-GB"/>
              <a:t>Oculogyric crisis: Onuma Kalu MD Web PowerPoint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973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Thanks for listening!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/>
              <a:t>???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3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Background</a:t>
            </a:r>
          </a:p>
          <a:p>
            <a:r>
              <a:rPr lang="en-GB"/>
              <a:t>Definition</a:t>
            </a:r>
          </a:p>
          <a:p>
            <a:r>
              <a:rPr lang="en-GB"/>
              <a:t>Epidemiology</a:t>
            </a:r>
          </a:p>
          <a:p>
            <a:r>
              <a:rPr lang="en-GB"/>
              <a:t>Etiopathogenesis</a:t>
            </a:r>
          </a:p>
          <a:p>
            <a:r>
              <a:rPr lang="en-GB"/>
              <a:t>Clinical Features</a:t>
            </a:r>
          </a:p>
          <a:p>
            <a:r>
              <a:rPr lang="en-GB"/>
              <a:t>Management</a:t>
            </a:r>
          </a:p>
          <a:p>
            <a:r>
              <a:rPr lang="en-GB"/>
              <a:t>Differential Diagnosis</a:t>
            </a:r>
          </a:p>
          <a:p>
            <a:r>
              <a:rPr lang="en-GB"/>
              <a:t>Prognosis</a:t>
            </a:r>
          </a:p>
          <a:p>
            <a:r>
              <a:rPr lang="en-GB"/>
              <a:t>Conclusion</a:t>
            </a:r>
          </a:p>
          <a:p>
            <a:endParaRPr lang="en-GB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It can be likened to……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Spooky, Sudden &amp; …..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2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209" y="332072"/>
            <a:ext cx="8701237" cy="652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25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 &amp; definition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Belongs to the group of Acute Dystonic Reactions.</a:t>
            </a:r>
          </a:p>
          <a:p>
            <a:pPr>
              <a:buFont typeface="Wingdings" charset="2"/>
              <a:buChar char="q"/>
            </a:pPr>
            <a:r>
              <a:rPr lang="en-GB"/>
              <a:t>Often Ideosyncratic &amp; Unpredictable occurrence.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Defined as: An Acute Dystonic reaction of the ocular muscles characterised by bilateral elevation of visual gaze lasting from seconds to hours,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9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Epidemiology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 Under reported reaction</a:t>
            </a:r>
          </a:p>
          <a:p>
            <a:r>
              <a:rPr lang="en-GB"/>
              <a:t>Incidence varies according to individual susceptibility, drug identity, dose &amp; duration of therapy.</a:t>
            </a:r>
          </a:p>
          <a:p>
            <a:r>
              <a:rPr lang="en-GB"/>
              <a:t>In rare instances(as with laryngeal involvement) does it become life-threatening or with resultant long term co- morbidity.</a:t>
            </a:r>
          </a:p>
          <a:p>
            <a:r>
              <a:rPr lang="en-GB"/>
              <a:t>Race,sex &amp; age- related demographics- males, children, teens, young adults.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5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Etiopathogenesis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Drug-induced alteration of </a:t>
            </a:r>
            <a:r>
              <a:rPr lang="en-GB"/>
              <a:t>dopamine-</a:t>
            </a:r>
            <a:r>
              <a:rPr lang="en-GB"/>
              <a:t>cholinergic balance in the nigrostriatum (basal ganglia)</a:t>
            </a:r>
          </a:p>
          <a:p>
            <a:r>
              <a:rPr lang="en-GB"/>
              <a:t>Most drugs produce Dystonic reactions by D2 receptor blockade, which leads to an excess striata like cholinergic output.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561414"/>
            <a:ext cx="8610600" cy="1293028"/>
          </a:xfrm>
        </p:spPr>
        <p:txBody>
          <a:bodyPr/>
          <a:lstStyle/>
          <a:p>
            <a:r>
              <a:rPr lang="en-GB"/>
              <a:t>Causes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v"/>
            </a:pPr>
            <a:r>
              <a:rPr lang="en-GB"/>
              <a:t>Medication:</a:t>
            </a:r>
          </a:p>
          <a:p>
            <a:pPr marL="0" indent="0">
              <a:buNone/>
            </a:pPr>
            <a:r>
              <a:rPr lang="en-GB" sz="1400"/>
              <a:t>Neuroleptics</a:t>
            </a:r>
          </a:p>
          <a:p>
            <a:pPr marL="0" indent="0">
              <a:buNone/>
            </a:pPr>
            <a:r>
              <a:rPr lang="en-GB" sz="1400"/>
              <a:t>Metoclopromide</a:t>
            </a:r>
          </a:p>
          <a:p>
            <a:pPr marL="0" indent="0">
              <a:buNone/>
            </a:pPr>
            <a:r>
              <a:rPr lang="en-GB" sz="1400"/>
              <a:t> Carbamazepine</a:t>
            </a:r>
          </a:p>
          <a:p>
            <a:pPr marL="0" indent="0">
              <a:buNone/>
            </a:pPr>
            <a:r>
              <a:rPr lang="en-GB" sz="1400"/>
              <a:t>Lithium</a:t>
            </a:r>
          </a:p>
          <a:p>
            <a:pPr marL="0" indent="0">
              <a:buNone/>
            </a:pPr>
            <a:r>
              <a:rPr lang="en-GB" sz="1400"/>
              <a:t>Levodopa</a:t>
            </a:r>
          </a:p>
          <a:p>
            <a:pPr marL="0" indent="0">
              <a:buNone/>
            </a:pPr>
            <a:r>
              <a:rPr lang="en-GB" sz="1400"/>
              <a:t>Amantadine</a:t>
            </a:r>
          </a:p>
          <a:p>
            <a:pPr marL="0" indent="0">
              <a:buNone/>
            </a:pPr>
            <a:r>
              <a:rPr lang="en-GB" sz="1400"/>
              <a:t>Chloroquine</a:t>
            </a:r>
          </a:p>
          <a:p>
            <a:pPr marL="0" indent="0">
              <a:buNone/>
            </a:pPr>
            <a:r>
              <a:rPr lang="en-GB" sz="1400"/>
              <a:t>Benzodiazepines</a:t>
            </a:r>
          </a:p>
          <a:p>
            <a:pPr marL="0" indent="0">
              <a:buNone/>
            </a:pPr>
            <a:r>
              <a:rPr lang="en-GB" sz="1400"/>
              <a:t>Diazoxide</a:t>
            </a:r>
          </a:p>
          <a:p>
            <a:pPr marL="0" indent="0">
              <a:buNone/>
            </a:pPr>
            <a:r>
              <a:rPr lang="en-GB" sz="1400"/>
              <a:t>Nifedipine</a:t>
            </a:r>
          </a:p>
          <a:p>
            <a:pPr marL="0" indent="0">
              <a:buNone/>
            </a:pPr>
            <a:r>
              <a:rPr lang="en-GB" sz="1400"/>
              <a:t>Tricyclics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9698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625606"/>
            <a:ext cx="8610600" cy="1293028"/>
          </a:xfrm>
        </p:spPr>
        <p:txBody>
          <a:bodyPr/>
          <a:lstStyle/>
          <a:p>
            <a:r>
              <a:rPr lang="en-GB"/>
              <a:t>Causes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Brain Stem Lesion:</a:t>
            </a:r>
          </a:p>
          <a:p>
            <a:pPr>
              <a:buFont typeface="Wingdings" charset="2"/>
              <a:buChar char="v"/>
            </a:pPr>
            <a:r>
              <a:rPr lang="en-GB"/>
              <a:t>Ischemic</a:t>
            </a:r>
          </a:p>
          <a:p>
            <a:pPr>
              <a:buFont typeface="Wingdings" charset="2"/>
              <a:buChar char="v"/>
            </a:pPr>
            <a:r>
              <a:rPr lang="en-GB"/>
              <a:t>Neoplasticism</a:t>
            </a:r>
          </a:p>
          <a:p>
            <a:pPr>
              <a:buFont typeface="Wingdings" charset="2"/>
              <a:buChar char="v"/>
            </a:pPr>
            <a:r>
              <a:rPr lang="en-GB"/>
              <a:t>Inflammatory</a:t>
            </a:r>
          </a:p>
          <a:p>
            <a:pPr>
              <a:buFont typeface="Arial" charset="0"/>
              <a:buChar char="•"/>
            </a:pPr>
            <a:r>
              <a:rPr lang="en-GB"/>
              <a:t>Head Trauma</a:t>
            </a:r>
          </a:p>
          <a:p>
            <a:pPr>
              <a:buFont typeface="Arial" charset="0"/>
              <a:buChar char="•"/>
            </a:pPr>
            <a:r>
              <a:rPr lang="en-GB"/>
              <a:t>Infections:</a:t>
            </a:r>
          </a:p>
          <a:p>
            <a:pPr>
              <a:buFont typeface="Wingdings" charset="2"/>
              <a:buChar char="v"/>
            </a:pPr>
            <a:r>
              <a:rPr lang="en-GB"/>
              <a:t>Neurosyphilis</a:t>
            </a:r>
          </a:p>
          <a:p>
            <a:pPr>
              <a:buFont typeface="Wingdings" charset="2"/>
              <a:buChar char="v"/>
            </a:pPr>
            <a:r>
              <a:rPr lang="en-GB"/>
              <a:t>Encephalitis</a:t>
            </a:r>
          </a:p>
          <a:p>
            <a:pPr>
              <a:buFont typeface="Arial" charset="0"/>
              <a:buChar char="•"/>
            </a:pPr>
            <a:r>
              <a:rPr lang="en-GB"/>
              <a:t>Others:</a:t>
            </a:r>
          </a:p>
          <a:p>
            <a:pPr>
              <a:buFont typeface="Wingdings" charset="2"/>
              <a:buChar char="v"/>
            </a:pPr>
            <a:r>
              <a:rPr lang="en-GB"/>
              <a:t>Inherited Errors of Metabolism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1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VaporTrail_16x9</Template>
  <TotalTime>930</TotalTime>
  <Application>Microsoft Macintosh PowerPoint</Application>
  <PresentationFormat>Widescreen</PresentationFormat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Century Gothic</vt:lpstr>
      <vt:lpstr>Wingdings</vt:lpstr>
      <vt:lpstr>Arial</vt:lpstr>
      <vt:lpstr>Vapor Trail</vt:lpstr>
      <vt:lpstr>Oculogyric crisis</vt:lpstr>
      <vt:lpstr>Outline</vt:lpstr>
      <vt:lpstr>It can be likened to……</vt:lpstr>
      <vt:lpstr>PowerPoint Presentation</vt:lpstr>
      <vt:lpstr>Background &amp; definition</vt:lpstr>
      <vt:lpstr>Epidemiology</vt:lpstr>
      <vt:lpstr>Etiopathogenesis</vt:lpstr>
      <vt:lpstr>Causes </vt:lpstr>
      <vt:lpstr>Causes</vt:lpstr>
      <vt:lpstr>Clinical features</vt:lpstr>
      <vt:lpstr>Symptoms</vt:lpstr>
      <vt:lpstr>Patient assessment</vt:lpstr>
      <vt:lpstr>Treatment</vt:lpstr>
      <vt:lpstr>Differential diagnosis</vt:lpstr>
      <vt:lpstr>Prognosis</vt:lpstr>
      <vt:lpstr>References</vt:lpstr>
      <vt:lpstr>Thanks for listening!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segun pitan</dc:creator>
  <cp:lastModifiedBy>segun pitan</cp:lastModifiedBy>
  <cp:revision>84</cp:revision>
  <dcterms:created xsi:type="dcterms:W3CDTF">2015-07-22T13:05:54Z</dcterms:created>
  <dcterms:modified xsi:type="dcterms:W3CDTF">2015-07-23T04:41:59Z</dcterms:modified>
</cp:coreProperties>
</file>