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0" r:id="rId4"/>
    <p:sldId id="263" r:id="rId5"/>
    <p:sldId id="265" r:id="rId6"/>
    <p:sldId id="264" r:id="rId7"/>
    <p:sldId id="261" r:id="rId8"/>
    <p:sldId id="262" r:id="rId9"/>
    <p:sldId id="272" r:id="rId10"/>
    <p:sldId id="279" r:id="rId11"/>
    <p:sldId id="277" r:id="rId12"/>
    <p:sldId id="276" r:id="rId13"/>
    <p:sldId id="259" r:id="rId14"/>
    <p:sldId id="266" r:id="rId15"/>
    <p:sldId id="267" r:id="rId16"/>
    <p:sldId id="268" r:id="rId17"/>
    <p:sldId id="280" r:id="rId18"/>
    <p:sldId id="274" r:id="rId19"/>
    <p:sldId id="278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44" d="100"/>
          <a:sy n="44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5F4C1E-1D80-4F49-B209-3FF397D78D5B}" type="doc">
      <dgm:prSet loTypeId="urn:microsoft.com/office/officeart/2009/3/layout/OpposingIdeas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CC5E3E-DFAD-4AD5-8724-A7880B2F240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Indications</a:t>
          </a:r>
          <a:endParaRPr lang="en-US" dirty="0">
            <a:solidFill>
              <a:schemeClr val="tx1"/>
            </a:solidFill>
          </a:endParaRPr>
        </a:p>
      </dgm:t>
    </dgm:pt>
    <dgm:pt modelId="{3DE9267D-8A50-42D8-A74B-4AD256CD1F58}" type="parTrans" cxnId="{32991A97-3F3F-436A-90EE-60288512A1B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9BD0395-A7AB-4304-8C45-F70671BE4097}" type="sibTrans" cxnId="{32991A97-3F3F-436A-90EE-60288512A1B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36C61BD-753B-4066-841E-5BB030CC830C}">
      <dgm:prSet phldrT="[Text]" custT="1"/>
      <dgm:spPr/>
      <dgm:t>
        <a:bodyPr/>
        <a:lstStyle/>
        <a:p>
          <a:r>
            <a:rPr lang="en-IN" sz="1400" dirty="0" smtClean="0">
              <a:solidFill>
                <a:schemeClr val="tx1"/>
              </a:solidFill>
            </a:rPr>
            <a:t>-</a:t>
          </a:r>
          <a:r>
            <a:rPr lang="en-IN" sz="1600" dirty="0" smtClean="0">
              <a:solidFill>
                <a:schemeClr val="tx1"/>
              </a:solidFill>
            </a:rPr>
            <a:t>Obstructive sleep apnoea syndrome</a:t>
          </a:r>
          <a:endParaRPr lang="en-US" sz="1600" dirty="0">
            <a:solidFill>
              <a:schemeClr val="tx1"/>
            </a:solidFill>
          </a:endParaRPr>
        </a:p>
      </dgm:t>
    </dgm:pt>
    <dgm:pt modelId="{3E28B90F-3FC6-489D-8260-368B5DAC67C4}" type="parTrans" cxnId="{77936DA6-8E4C-4938-8AB7-B3526DF745B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A68DB2B-8926-4EF1-B7CA-CBD809779D94}" type="sibTrans" cxnId="{77936DA6-8E4C-4938-8AB7-B3526DF745B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800B3DB-E42F-40E0-A861-1AD42680517F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Contraindications</a:t>
          </a:r>
          <a:endParaRPr lang="en-US" dirty="0">
            <a:solidFill>
              <a:schemeClr val="tx1"/>
            </a:solidFill>
          </a:endParaRPr>
        </a:p>
      </dgm:t>
    </dgm:pt>
    <dgm:pt modelId="{368882F5-0EE2-49DC-B45B-3C9E5DFC0CE6}" type="parTrans" cxnId="{21D224EE-CB37-458D-9F2E-9C4747014ED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3DAD8CC-64F6-496C-9072-6EB676D453A0}" type="sibTrans" cxnId="{21D224EE-CB37-458D-9F2E-9C4747014ED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9EA2192-C7C2-4CCC-9932-F0119612D76C}">
      <dgm:prSet phldrT="[Text]" custT="1"/>
      <dgm:spPr/>
      <dgm:t>
        <a:bodyPr/>
        <a:lstStyle/>
        <a:p>
          <a:endParaRPr lang="en-IN" sz="1400" dirty="0" smtClean="0">
            <a:solidFill>
              <a:schemeClr val="tx1"/>
            </a:solidFill>
          </a:endParaRPr>
        </a:p>
        <a:p>
          <a:r>
            <a:rPr lang="en-IN" sz="1400" dirty="0" smtClean="0">
              <a:solidFill>
                <a:schemeClr val="tx1"/>
              </a:solidFill>
            </a:rPr>
            <a:t>-Respiratory arrest or unstable cardiorespiratory status</a:t>
          </a:r>
          <a:endParaRPr lang="en-US" sz="1400" dirty="0">
            <a:solidFill>
              <a:schemeClr val="tx1"/>
            </a:solidFill>
          </a:endParaRPr>
        </a:p>
      </dgm:t>
    </dgm:pt>
    <dgm:pt modelId="{14F3D79F-5CC0-4F9A-9465-F2A58F70349F}" type="parTrans" cxnId="{0AEE541F-C18F-423A-AF8E-83C86A8FB47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140823E-2338-48AE-9989-86D9ACDD40CF}" type="sibTrans" cxnId="{0AEE541F-C18F-423A-AF8E-83C86A8FB47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851BF29-4562-4A58-96B4-18F99344FAA5}">
      <dgm:prSet custT="1"/>
      <dgm:spPr/>
      <dgm:t>
        <a:bodyPr/>
        <a:lstStyle/>
        <a:p>
          <a:r>
            <a:rPr lang="en-IN" sz="1400" dirty="0" smtClean="0">
              <a:solidFill>
                <a:schemeClr val="tx1"/>
              </a:solidFill>
            </a:rPr>
            <a:t>-Uncooperative patients</a:t>
          </a:r>
        </a:p>
      </dgm:t>
    </dgm:pt>
    <dgm:pt modelId="{F42E873D-77B1-4A6F-ABB6-3E920A5767A2}" type="parTrans" cxnId="{534AE044-B910-4BBF-940A-4DE400A8F3E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1D03807-406E-4026-8EFF-C10C841FB510}" type="sibTrans" cxnId="{534AE044-B910-4BBF-940A-4DE400A8F3E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1DC4EFF-17CF-448C-90D7-29D1B2C9B0D5}">
      <dgm:prSet custT="1"/>
      <dgm:spPr/>
      <dgm:t>
        <a:bodyPr/>
        <a:lstStyle/>
        <a:p>
          <a:r>
            <a:rPr lang="en-IN" sz="1400" dirty="0" smtClean="0">
              <a:solidFill>
                <a:schemeClr val="tx1"/>
              </a:solidFill>
            </a:rPr>
            <a:t>-Inability to protect airway</a:t>
          </a:r>
        </a:p>
      </dgm:t>
    </dgm:pt>
    <dgm:pt modelId="{68FEE5D8-959F-4AD9-9F0D-A66F86308C68}" type="parTrans" cxnId="{A39448BC-EE3A-49FA-8B53-42EF798ABF7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00099AD-2029-4572-8EC5-319F3AD6E777}" type="sibTrans" cxnId="{A39448BC-EE3A-49FA-8B53-42EF798ABF7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F183D27-75A0-429C-ACED-CC3B9D736D65}">
      <dgm:prSet custT="1"/>
      <dgm:spPr/>
      <dgm:t>
        <a:bodyPr/>
        <a:lstStyle/>
        <a:p>
          <a:r>
            <a:rPr lang="en-IN" sz="1400" dirty="0" smtClean="0">
              <a:solidFill>
                <a:schemeClr val="tx1"/>
              </a:solidFill>
            </a:rPr>
            <a:t>-Trauma or burns involving the face</a:t>
          </a:r>
        </a:p>
      </dgm:t>
    </dgm:pt>
    <dgm:pt modelId="{0DC89E78-FE88-4D15-A94C-7B02CBA104DC}" type="parTrans" cxnId="{B72B1D2F-EBD9-437B-B631-7F2784EE0E1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3E4FE43-1E70-4864-8F01-04BFBC8158C4}" type="sibTrans" cxnId="{B72B1D2F-EBD9-437B-B631-7F2784EE0E1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5285A69-0686-4CE5-B0BB-F1D92485799B}">
      <dgm:prSet custT="1"/>
      <dgm:spPr/>
      <dgm:t>
        <a:bodyPr/>
        <a:lstStyle/>
        <a:p>
          <a:r>
            <a:rPr lang="en-IN" sz="1400" dirty="0" smtClean="0">
              <a:solidFill>
                <a:schemeClr val="tx1"/>
              </a:solidFill>
            </a:rPr>
            <a:t>-Facial oesophageal gastric injury </a:t>
          </a:r>
        </a:p>
      </dgm:t>
    </dgm:pt>
    <dgm:pt modelId="{5583456A-B65E-49CA-BCD7-28B5E40F127F}" type="parTrans" cxnId="{4E8765E2-080B-464A-883E-6BE1CF30095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4CFD756-F7EA-4AB8-B009-4E9DB872597E}" type="sibTrans" cxnId="{4E8765E2-080B-464A-883E-6BE1CF30095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62D72E2-4922-4D09-A1E7-BC3B65F9E926}">
      <dgm:prSet custT="1"/>
      <dgm:spPr/>
      <dgm:t>
        <a:bodyPr/>
        <a:lstStyle/>
        <a:p>
          <a:r>
            <a:rPr lang="en-IN" sz="1400" dirty="0" smtClean="0">
              <a:solidFill>
                <a:schemeClr val="tx1"/>
              </a:solidFill>
            </a:rPr>
            <a:t>-Apnoea</a:t>
          </a:r>
        </a:p>
      </dgm:t>
    </dgm:pt>
    <dgm:pt modelId="{5143591D-B37C-42C2-8771-F346EA801FEB}" type="parTrans" cxnId="{F7CBFE8E-B966-4EAC-90E3-9CD933AEBE3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1E074DF-9625-457F-8274-7989EA5CAA89}" type="sibTrans" cxnId="{F7CBFE8E-B966-4EAC-90E3-9CD933AEBE3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CCA106E-2751-4200-85EA-FA2CD5EB493D}">
      <dgm:prSet custT="1"/>
      <dgm:spPr/>
      <dgm:t>
        <a:bodyPr/>
        <a:lstStyle/>
        <a:p>
          <a:r>
            <a:rPr lang="en-IN" sz="1400" dirty="0" smtClean="0">
              <a:solidFill>
                <a:schemeClr val="tx1"/>
              </a:solidFill>
            </a:rPr>
            <a:t>-Reduced consciousness</a:t>
          </a:r>
        </a:p>
      </dgm:t>
    </dgm:pt>
    <dgm:pt modelId="{5F00B35B-707F-4283-84F2-AFC88AD98C9A}" type="parTrans" cxnId="{C4A0EEE9-A6E8-475C-B070-CD47D83906F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4FFF3C5-8E9D-4656-BB56-15FDB90B0D8C}" type="sibTrans" cxnId="{C4A0EEE9-A6E8-475C-B070-CD47D83906F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92F4D4-805C-4497-AB93-9E7C01170F49}">
      <dgm:prSet custT="1"/>
      <dgm:spPr/>
      <dgm:t>
        <a:bodyPr/>
        <a:lstStyle/>
        <a:p>
          <a:r>
            <a:rPr lang="en-IN" sz="1400" dirty="0" smtClean="0">
              <a:solidFill>
                <a:schemeClr val="tx1"/>
              </a:solidFill>
            </a:rPr>
            <a:t>-Air leak syndrome</a:t>
          </a:r>
        </a:p>
        <a:p>
          <a:r>
            <a:rPr lang="en-IN" sz="1400" i="1" dirty="0" smtClean="0">
              <a:solidFill>
                <a:schemeClr val="tx1"/>
              </a:solidFill>
            </a:rPr>
            <a:t>-</a:t>
          </a:r>
          <a:r>
            <a:rPr lang="en-IN" sz="1600" i="1" dirty="0" smtClean="0">
              <a:solidFill>
                <a:schemeClr val="accent6">
                  <a:lumMod val="50000"/>
                </a:schemeClr>
              </a:solidFill>
            </a:rPr>
            <a:t>Relative contraindications</a:t>
          </a:r>
          <a:endParaRPr lang="en-IN" sz="1400" dirty="0" smtClean="0">
            <a:solidFill>
              <a:schemeClr val="accent6">
                <a:lumMod val="50000"/>
              </a:schemeClr>
            </a:solidFill>
          </a:endParaRPr>
        </a:p>
      </dgm:t>
    </dgm:pt>
    <dgm:pt modelId="{20BA58FA-DDB0-48F9-A31B-D909A7E40BBB}" type="parTrans" cxnId="{4B8F527E-56E0-4C26-9187-DD3F7B49475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30A5200-5A52-4D45-9BEC-EC6CA2ACDC14}" type="sibTrans" cxnId="{4B8F527E-56E0-4C26-9187-DD3F7B49475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E175D8B-EF9C-4417-A5C5-D05AE853FA92}">
      <dgm:prSet custT="1"/>
      <dgm:spPr/>
      <dgm:t>
        <a:bodyPr/>
        <a:lstStyle/>
        <a:p>
          <a:r>
            <a:rPr lang="en-IN" sz="1200" dirty="0" smtClean="0">
              <a:solidFill>
                <a:schemeClr val="tx1"/>
              </a:solidFill>
            </a:rPr>
            <a:t>Extreme anxiety</a:t>
          </a:r>
          <a:endParaRPr lang="en-IN" sz="1200" i="1" dirty="0" smtClean="0">
            <a:solidFill>
              <a:schemeClr val="tx1"/>
            </a:solidFill>
          </a:endParaRPr>
        </a:p>
      </dgm:t>
    </dgm:pt>
    <dgm:pt modelId="{CD01DF24-9DE3-4611-A797-D684ADD63434}" type="parTrans" cxnId="{BEE5CF73-3882-4233-8A4B-B7F5966ADA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3B667DE-A4AB-4792-B991-0E57BDD8411E}" type="sibTrans" cxnId="{BEE5CF73-3882-4233-8A4B-B7F5966ADA3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743BBF2-00F5-4059-968A-72F6C43C9A21}">
      <dgm:prSet custT="1"/>
      <dgm:spPr/>
      <dgm:t>
        <a:bodyPr/>
        <a:lstStyle/>
        <a:p>
          <a:r>
            <a:rPr lang="en-IN" sz="1200" dirty="0" smtClean="0">
              <a:solidFill>
                <a:schemeClr val="tx1"/>
              </a:solidFill>
            </a:rPr>
            <a:t>Morbid obesity</a:t>
          </a:r>
        </a:p>
      </dgm:t>
    </dgm:pt>
    <dgm:pt modelId="{668125D1-9A7A-43AD-ADDB-C1446CA06288}" type="parTrans" cxnId="{530D3D82-14EB-46E0-90F8-407B15A8D19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A56AF6E-5CE5-4942-B477-D980C69E12FE}" type="sibTrans" cxnId="{530D3D82-14EB-46E0-90F8-407B15A8D19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1D0FE70-2E40-4AB2-86DA-81F815DEABD8}">
      <dgm:prSet custT="1"/>
      <dgm:spPr/>
      <dgm:t>
        <a:bodyPr/>
        <a:lstStyle/>
        <a:p>
          <a:r>
            <a:rPr lang="en-IN" sz="1200" dirty="0" smtClean="0">
              <a:solidFill>
                <a:schemeClr val="tx1"/>
              </a:solidFill>
            </a:rPr>
            <a:t>Copious secretions</a:t>
          </a:r>
        </a:p>
      </dgm:t>
    </dgm:pt>
    <dgm:pt modelId="{90499DDD-5C56-4AA1-AEF4-B4A6DB214855}" type="parTrans" cxnId="{A12C6D25-3116-4AD8-B077-EEC9BC2A4C6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46D1A26-2758-40EE-85FA-2A868EDC133C}" type="sibTrans" cxnId="{A12C6D25-3116-4AD8-B077-EEC9BC2A4C6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A1B8DD1-3ED2-4228-82C2-F84EAC20E81C}">
      <dgm:prSet custT="1"/>
      <dgm:spPr/>
      <dgm:t>
        <a:bodyPr/>
        <a:lstStyle/>
        <a:p>
          <a:r>
            <a:rPr lang="en-IN" sz="1200" dirty="0" smtClean="0">
              <a:solidFill>
                <a:schemeClr val="tx1"/>
              </a:solidFill>
            </a:rPr>
            <a:t>Need for continuous ventilatory assistance</a:t>
          </a:r>
        </a:p>
      </dgm:t>
    </dgm:pt>
    <dgm:pt modelId="{A56779B0-A90B-41B4-9618-3F8316595967}" type="parTrans" cxnId="{F6533977-27F1-4789-A2D3-97A4053EC84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BEC0095-C581-4593-BB05-21AB53EDC90A}" type="sibTrans" cxnId="{F6533977-27F1-4789-A2D3-97A4053EC84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4D5C1B5-3B11-4E54-B177-0FD492A17042}">
      <dgm:prSet custT="1"/>
      <dgm:spPr/>
      <dgm:t>
        <a:bodyPr/>
        <a:lstStyle/>
        <a:p>
          <a:r>
            <a:rPr lang="en-IN" sz="1200" dirty="0" smtClean="0">
              <a:solidFill>
                <a:schemeClr val="tx1"/>
              </a:solidFill>
            </a:rPr>
            <a:t>Diseases with air trapping </a:t>
          </a:r>
          <a:endParaRPr lang="en-IN" sz="1200" dirty="0">
            <a:solidFill>
              <a:schemeClr val="tx1"/>
            </a:solidFill>
          </a:endParaRPr>
        </a:p>
      </dgm:t>
    </dgm:pt>
    <dgm:pt modelId="{16C0B4AE-247A-46DB-824C-AFE5472E5EE4}" type="parTrans" cxnId="{E56BCC38-FE75-4912-B305-5D5F8A29A3B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6F2A71C-C595-40A5-A881-57E770F24946}" type="sibTrans" cxnId="{E56BCC38-FE75-4912-B305-5D5F8A29A3B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F65FAA-B764-41E6-A15B-C9DD6E99C23C}">
      <dgm:prSet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</a:rPr>
            <a:t>-Method of weaning</a:t>
          </a:r>
          <a:endParaRPr lang="en-IN" sz="1600" dirty="0">
            <a:solidFill>
              <a:schemeClr val="tx1"/>
            </a:solidFill>
          </a:endParaRPr>
        </a:p>
      </dgm:t>
    </dgm:pt>
    <dgm:pt modelId="{1E736622-3353-4062-BD6E-2783AA07E600}" type="sibTrans" cxnId="{841F632A-3C9A-4049-853D-EA05B9B0466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1B7B555-EB0B-43AE-B75D-FBC08BB8C13D}" type="parTrans" cxnId="{841F632A-3C9A-4049-853D-EA05B9B0466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1ABC5F0-AB95-419C-B652-A964D1DACB41}">
      <dgm:prSet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</a:rPr>
            <a:t>-Acute lung injury</a:t>
          </a:r>
        </a:p>
      </dgm:t>
    </dgm:pt>
    <dgm:pt modelId="{3A59018C-A564-4982-BE0A-BB125DA5FCC5}" type="sibTrans" cxnId="{BE85C952-3F47-41A9-AB6E-67CAA3B172E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011DB17-DAC0-4F13-9019-4D9326F4916D}" type="parTrans" cxnId="{BE85C952-3F47-41A9-AB6E-67CAA3B172E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3EDB5B6-32FA-40B3-BF43-E00DD7289C2E}">
      <dgm:prSet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</a:rPr>
            <a:t>-Neuromuscular disorder</a:t>
          </a:r>
        </a:p>
      </dgm:t>
    </dgm:pt>
    <dgm:pt modelId="{E3F25F1A-E8CB-4582-952F-C3DA7015CE82}" type="sibTrans" cxnId="{3FBC3426-D797-42B8-908D-C7D220E4489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740D553-D0D7-4851-BF42-8362842383D8}" type="parTrans" cxnId="{3FBC3426-D797-42B8-908D-C7D220E4489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1B59D40-F11B-49BE-BAF7-51A0EF0AE2F0}">
      <dgm:prSet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</a:rPr>
            <a:t>-Acute congestive heart failure with pulmonary oedema</a:t>
          </a:r>
        </a:p>
      </dgm:t>
    </dgm:pt>
    <dgm:pt modelId="{ED724B5D-3699-4C09-BAE9-13FB4C3EBF9D}" type="sibTrans" cxnId="{D371E95E-1D61-4566-A726-7FCE87946B3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2C282E8-AA80-4AB6-A418-9751DF1BCADC}" type="parTrans" cxnId="{D371E95E-1D61-4566-A726-7FCE87946B3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951B51C-94CF-4779-BC99-401E5218698B}">
      <dgm:prSet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</a:rPr>
            <a:t>-Bilateral pneumonia</a:t>
          </a:r>
        </a:p>
      </dgm:t>
    </dgm:pt>
    <dgm:pt modelId="{FD6A22FB-98DD-4723-B39E-CD64A12C04AE}" type="sibTrans" cxnId="{34BB6C2C-CC62-4BFD-A5B8-2CAD3F880A8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5485639-23B0-47A0-A04B-AF9034E6C3DA}" type="parTrans" cxnId="{34BB6C2C-CC62-4BFD-A5B8-2CAD3F880A8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AFF024D-279E-4CD9-BB79-ED74A8A4F67E}">
      <dgm:prSet custT="1"/>
      <dgm:spPr/>
      <dgm:t>
        <a:bodyPr/>
        <a:lstStyle/>
        <a:p>
          <a:r>
            <a:rPr lang="en-IN" sz="1600" dirty="0" smtClean="0">
              <a:solidFill>
                <a:schemeClr val="tx1"/>
              </a:solidFill>
            </a:rPr>
            <a:t>-COPD with exacerbation</a:t>
          </a:r>
        </a:p>
      </dgm:t>
    </dgm:pt>
    <dgm:pt modelId="{C2187A9D-9C8E-458A-BC6C-E5676359977D}" type="sibTrans" cxnId="{483792AD-6156-420A-B951-57520C5FC2E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F3CDE6A-BAD9-4115-947C-6F318315310A}" type="parTrans" cxnId="{483792AD-6156-420A-B951-57520C5FC2E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D3F05C8-3C40-47F2-AC9F-0627F8A46016}" type="pres">
      <dgm:prSet presAssocID="{2D5F4C1E-1D80-4F49-B209-3FF397D78D5B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E8BC15-5655-4FB4-8308-188F94BD71B3}" type="pres">
      <dgm:prSet presAssocID="{2D5F4C1E-1D80-4F49-B209-3FF397D78D5B}" presName="Background" presStyleLbl="node1" presStyleIdx="0" presStyleCnt="1" custScaleY="118580" custLinFactNeighborX="725" custLinFactNeighborY="10780"/>
      <dgm:spPr/>
    </dgm:pt>
    <dgm:pt modelId="{FE50ABA5-89A4-42FD-9AF5-ABF517592989}" type="pres">
      <dgm:prSet presAssocID="{2D5F4C1E-1D80-4F49-B209-3FF397D78D5B}" presName="Divider" presStyleLbl="callout" presStyleIdx="0" presStyleCnt="1"/>
      <dgm:spPr/>
    </dgm:pt>
    <dgm:pt modelId="{6A0DDCBA-12CF-459E-A594-9D322670B598}" type="pres">
      <dgm:prSet presAssocID="{2D5F4C1E-1D80-4F49-B209-3FF397D78D5B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A167B8-5881-4AAB-8FA0-4658A47EB6F7}" type="pres">
      <dgm:prSet presAssocID="{2D5F4C1E-1D80-4F49-B209-3FF397D78D5B}" presName="ChildText2" presStyleLbl="revTx" presStyleIdx="0" presStyleCnt="0" custScaleY="94919" custLinFactNeighborX="-1003" custLinFactNeighborY="-173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C71E1D-215D-414A-9EC6-9E0731015F6A}" type="pres">
      <dgm:prSet presAssocID="{2D5F4C1E-1D80-4F49-B209-3FF397D78D5B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87D062A7-9D41-45B6-B028-52895B5D14CB}" type="pres">
      <dgm:prSet presAssocID="{2D5F4C1E-1D80-4F49-B209-3FF397D78D5B}" presName="ParentShape1" presStyleLbl="alignImgPlace1" presStyleIdx="0" presStyleCnt="2">
        <dgm:presLayoutVars/>
      </dgm:prSet>
      <dgm:spPr/>
      <dgm:t>
        <a:bodyPr/>
        <a:lstStyle/>
        <a:p>
          <a:endParaRPr lang="en-US"/>
        </a:p>
      </dgm:t>
    </dgm:pt>
    <dgm:pt modelId="{199C4619-EDCC-44A2-965F-EE70DC34E7DA}" type="pres">
      <dgm:prSet presAssocID="{2D5F4C1E-1D80-4F49-B209-3FF397D78D5B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5F203A1B-E88F-488D-B49D-8FE85B4867A7}" type="pres">
      <dgm:prSet presAssocID="{2D5F4C1E-1D80-4F49-B209-3FF397D78D5B}" presName="ParentShape2" presStyleLbl="alignImgPlace1" presStyleIdx="1" presStyleCnt="2">
        <dgm:presLayoutVars/>
      </dgm:prSet>
      <dgm:spPr/>
      <dgm:t>
        <a:bodyPr/>
        <a:lstStyle/>
        <a:p>
          <a:endParaRPr lang="en-US"/>
        </a:p>
      </dgm:t>
    </dgm:pt>
  </dgm:ptLst>
  <dgm:cxnLst>
    <dgm:cxn modelId="{483792AD-6156-420A-B951-57520C5FC2ED}" srcId="{ABCC5E3E-DFAD-4AD5-8724-A7880B2F2408}" destId="{7AFF024D-279E-4CD9-BB79-ED74A8A4F67E}" srcOrd="1" destOrd="0" parTransId="{1F3CDE6A-BAD9-4115-947C-6F318315310A}" sibTransId="{C2187A9D-9C8E-458A-BC6C-E5676359977D}"/>
    <dgm:cxn modelId="{250CD5A5-D80C-4F73-ABC7-C7BF994F60FB}" type="presOf" srcId="{ABCC5E3E-DFAD-4AD5-8724-A7880B2F2408}" destId="{97C71E1D-215D-414A-9EC6-9E0731015F6A}" srcOrd="0" destOrd="0" presId="urn:microsoft.com/office/officeart/2009/3/layout/OpposingIdeas"/>
    <dgm:cxn modelId="{D172FEC3-D9F3-4A36-9BB1-F04CDAF61F62}" type="presOf" srcId="{4CCA106E-2751-4200-85EA-FA2CD5EB493D}" destId="{06A167B8-5881-4AAB-8FA0-4658A47EB6F7}" srcOrd="0" destOrd="6" presId="urn:microsoft.com/office/officeart/2009/3/layout/OpposingIdeas"/>
    <dgm:cxn modelId="{530D3D82-14EB-46E0-90F8-407B15A8D195}" srcId="{9592F4D4-805C-4497-AB93-9E7C01170F49}" destId="{E743BBF2-00F5-4059-968A-72F6C43C9A21}" srcOrd="1" destOrd="0" parTransId="{668125D1-9A7A-43AD-ADDB-C1446CA06288}" sibTransId="{1A56AF6E-5CE5-4942-B477-D980C69E12FE}"/>
    <dgm:cxn modelId="{C2DF7D26-CE9B-4FFF-8F07-0AAFAE15D57A}" type="presOf" srcId="{2D5F4C1E-1D80-4F49-B209-3FF397D78D5B}" destId="{CD3F05C8-3C40-47F2-AC9F-0627F8A46016}" srcOrd="0" destOrd="0" presId="urn:microsoft.com/office/officeart/2009/3/layout/OpposingIdeas"/>
    <dgm:cxn modelId="{4D01C84D-8E14-49EA-9430-48B6608F56E6}" type="presOf" srcId="{F951B51C-94CF-4779-BC99-401E5218698B}" destId="{6A0DDCBA-12CF-459E-A594-9D322670B598}" srcOrd="0" destOrd="2" presId="urn:microsoft.com/office/officeart/2009/3/layout/OpposingIdeas"/>
    <dgm:cxn modelId="{C6C1C08C-FF77-4DFE-BF59-D97BCEACD1AF}" type="presOf" srcId="{9592F4D4-805C-4497-AB93-9E7C01170F49}" destId="{06A167B8-5881-4AAB-8FA0-4658A47EB6F7}" srcOrd="0" destOrd="7" presId="urn:microsoft.com/office/officeart/2009/3/layout/OpposingIdeas"/>
    <dgm:cxn modelId="{32991A97-3F3F-436A-90EE-60288512A1B5}" srcId="{2D5F4C1E-1D80-4F49-B209-3FF397D78D5B}" destId="{ABCC5E3E-DFAD-4AD5-8724-A7880B2F2408}" srcOrd="0" destOrd="0" parTransId="{3DE9267D-8A50-42D8-A74B-4AD256CD1F58}" sibTransId="{E9BD0395-A7AB-4304-8C45-F70671BE4097}"/>
    <dgm:cxn modelId="{80DF9F87-942A-438D-9FA2-10C02D09FF31}" type="presOf" srcId="{E743BBF2-00F5-4059-968A-72F6C43C9A21}" destId="{06A167B8-5881-4AAB-8FA0-4658A47EB6F7}" srcOrd="0" destOrd="9" presId="urn:microsoft.com/office/officeart/2009/3/layout/OpposingIdeas"/>
    <dgm:cxn modelId="{F7CBFE8E-B966-4EAC-90E3-9CD933AEBE39}" srcId="{C800B3DB-E42F-40E0-A861-1AD42680517F}" destId="{C62D72E2-4922-4D09-A1E7-BC3B65F9E926}" srcOrd="5" destOrd="0" parTransId="{5143591D-B37C-42C2-8771-F346EA801FEB}" sibTransId="{C1E074DF-9625-457F-8274-7989EA5CAA89}"/>
    <dgm:cxn modelId="{41A4B2AB-64B5-4A96-AE8B-FDA155F108F3}" type="presOf" srcId="{91ABC5F0-AB95-419C-B652-A964D1DACB41}" destId="{6A0DDCBA-12CF-459E-A594-9D322670B598}" srcOrd="0" destOrd="5" presId="urn:microsoft.com/office/officeart/2009/3/layout/OpposingIdeas"/>
    <dgm:cxn modelId="{C4A0EEE9-A6E8-475C-B070-CD47D83906FF}" srcId="{C800B3DB-E42F-40E0-A861-1AD42680517F}" destId="{4CCA106E-2751-4200-85EA-FA2CD5EB493D}" srcOrd="6" destOrd="0" parTransId="{5F00B35B-707F-4283-84F2-AFC88AD98C9A}" sibTransId="{64FFF3C5-8E9D-4656-BB56-15FDB90B0D8C}"/>
    <dgm:cxn modelId="{411BB4DB-32BC-4EB4-9CEF-22D1346FD4FF}" type="presOf" srcId="{74D5C1B5-3B11-4E54-B177-0FD492A17042}" destId="{06A167B8-5881-4AAB-8FA0-4658A47EB6F7}" srcOrd="0" destOrd="12" presId="urn:microsoft.com/office/officeart/2009/3/layout/OpposingIdeas"/>
    <dgm:cxn modelId="{B0A9D51E-9896-47E7-83C8-5286EAE2A9DB}" type="presOf" srcId="{936C61BD-753B-4066-841E-5BB030CC830C}" destId="{6A0DDCBA-12CF-459E-A594-9D322670B598}" srcOrd="0" destOrd="0" presId="urn:microsoft.com/office/officeart/2009/3/layout/OpposingIdeas"/>
    <dgm:cxn modelId="{38288E44-0B1A-47D3-B07D-549408F54878}" type="presOf" srcId="{CA1B8DD1-3ED2-4228-82C2-F84EAC20E81C}" destId="{06A167B8-5881-4AAB-8FA0-4658A47EB6F7}" srcOrd="0" destOrd="11" presId="urn:microsoft.com/office/officeart/2009/3/layout/OpposingIdeas"/>
    <dgm:cxn modelId="{D9F12498-D611-484D-8CC4-CA18CE57BB50}" type="presOf" srcId="{C800B3DB-E42F-40E0-A861-1AD42680517F}" destId="{199C4619-EDCC-44A2-965F-EE70DC34E7DA}" srcOrd="0" destOrd="0" presId="urn:microsoft.com/office/officeart/2009/3/layout/OpposingIdeas"/>
    <dgm:cxn modelId="{34BB6C2C-CC62-4BFD-A5B8-2CAD3F880A82}" srcId="{ABCC5E3E-DFAD-4AD5-8724-A7880B2F2408}" destId="{F951B51C-94CF-4779-BC99-401E5218698B}" srcOrd="2" destOrd="0" parTransId="{D5485639-23B0-47A0-A04B-AF9034E6C3DA}" sibTransId="{FD6A22FB-98DD-4723-B39E-CD64A12C04AE}"/>
    <dgm:cxn modelId="{C99EEB10-C72F-46EA-A144-E2EED8BB5AC8}" type="presOf" srcId="{81D0FE70-2E40-4AB2-86DA-81F815DEABD8}" destId="{06A167B8-5881-4AAB-8FA0-4658A47EB6F7}" srcOrd="0" destOrd="10" presId="urn:microsoft.com/office/officeart/2009/3/layout/OpposingIdeas"/>
    <dgm:cxn modelId="{9E93887E-4F55-4D97-9A9C-269FC8FEDDD1}" type="presOf" srcId="{D1DC4EFF-17CF-448C-90D7-29D1B2C9B0D5}" destId="{06A167B8-5881-4AAB-8FA0-4658A47EB6F7}" srcOrd="0" destOrd="2" presId="urn:microsoft.com/office/officeart/2009/3/layout/OpposingIdeas"/>
    <dgm:cxn modelId="{3FBC3426-D797-42B8-908D-C7D220E44894}" srcId="{ABCC5E3E-DFAD-4AD5-8724-A7880B2F2408}" destId="{63EDB5B6-32FA-40B3-BF43-E00DD7289C2E}" srcOrd="4" destOrd="0" parTransId="{9740D553-D0D7-4851-BF42-8362842383D8}" sibTransId="{E3F25F1A-E8CB-4582-952F-C3DA7015CE82}"/>
    <dgm:cxn modelId="{8572DA48-C357-4B31-8811-D4DF8223A1FB}" type="presOf" srcId="{79EA2192-C7C2-4CCC-9932-F0119612D76C}" destId="{06A167B8-5881-4AAB-8FA0-4658A47EB6F7}" srcOrd="0" destOrd="0" presId="urn:microsoft.com/office/officeart/2009/3/layout/OpposingIdeas"/>
    <dgm:cxn modelId="{0AEE541F-C18F-423A-AF8E-83C86A8FB471}" srcId="{C800B3DB-E42F-40E0-A861-1AD42680517F}" destId="{79EA2192-C7C2-4CCC-9932-F0119612D76C}" srcOrd="0" destOrd="0" parTransId="{14F3D79F-5CC0-4F9A-9465-F2A58F70349F}" sibTransId="{E140823E-2338-48AE-9989-86D9ACDD40CF}"/>
    <dgm:cxn modelId="{B72B1D2F-EBD9-437B-B631-7F2784EE0E1F}" srcId="{C800B3DB-E42F-40E0-A861-1AD42680517F}" destId="{6F183D27-75A0-429C-ACED-CC3B9D736D65}" srcOrd="3" destOrd="0" parTransId="{0DC89E78-FE88-4D15-A94C-7B02CBA104DC}" sibTransId="{F3E4FE43-1E70-4864-8F01-04BFBC8158C4}"/>
    <dgm:cxn modelId="{1C7CA142-7AAB-424A-805E-FF7E676BDCC5}" type="presOf" srcId="{ABCC5E3E-DFAD-4AD5-8724-A7880B2F2408}" destId="{87D062A7-9D41-45B6-B028-52895B5D14CB}" srcOrd="1" destOrd="0" presId="urn:microsoft.com/office/officeart/2009/3/layout/OpposingIdeas"/>
    <dgm:cxn modelId="{534AE044-B910-4BBF-940A-4DE400A8F3E2}" srcId="{C800B3DB-E42F-40E0-A861-1AD42680517F}" destId="{1851BF29-4562-4A58-96B4-18F99344FAA5}" srcOrd="1" destOrd="0" parTransId="{F42E873D-77B1-4A6F-ABB6-3E920A5767A2}" sibTransId="{31D03807-406E-4026-8EFF-C10C841FB510}"/>
    <dgm:cxn modelId="{4E92FAA2-AD1B-4CA8-8805-D71BF4417ADE}" type="presOf" srcId="{C800B3DB-E42F-40E0-A861-1AD42680517F}" destId="{5F203A1B-E88F-488D-B49D-8FE85B4867A7}" srcOrd="1" destOrd="0" presId="urn:microsoft.com/office/officeart/2009/3/layout/OpposingIdeas"/>
    <dgm:cxn modelId="{D371E95E-1D61-4566-A726-7FCE87946B33}" srcId="{ABCC5E3E-DFAD-4AD5-8724-A7880B2F2408}" destId="{51B59D40-F11B-49BE-BAF7-51A0EF0AE2F0}" srcOrd="3" destOrd="0" parTransId="{42C282E8-AA80-4AB6-A418-9751DF1BCADC}" sibTransId="{ED724B5D-3699-4C09-BAE9-13FB4C3EBF9D}"/>
    <dgm:cxn modelId="{F25AD00E-4F1B-42C4-A9A6-4C010A5584D9}" type="presOf" srcId="{51B59D40-F11B-49BE-BAF7-51A0EF0AE2F0}" destId="{6A0DDCBA-12CF-459E-A594-9D322670B598}" srcOrd="0" destOrd="3" presId="urn:microsoft.com/office/officeart/2009/3/layout/OpposingIdeas"/>
    <dgm:cxn modelId="{4BA829F6-839E-4B8A-A249-7C5E85971D84}" type="presOf" srcId="{6F183D27-75A0-429C-ACED-CC3B9D736D65}" destId="{06A167B8-5881-4AAB-8FA0-4658A47EB6F7}" srcOrd="0" destOrd="3" presId="urn:microsoft.com/office/officeart/2009/3/layout/OpposingIdeas"/>
    <dgm:cxn modelId="{A39448BC-EE3A-49FA-8B53-42EF798ABF75}" srcId="{C800B3DB-E42F-40E0-A861-1AD42680517F}" destId="{D1DC4EFF-17CF-448C-90D7-29D1B2C9B0D5}" srcOrd="2" destOrd="0" parTransId="{68FEE5D8-959F-4AD9-9F0D-A66F86308C68}" sibTransId="{B00099AD-2029-4572-8EC5-319F3AD6E777}"/>
    <dgm:cxn modelId="{F6533977-27F1-4789-A2D3-97A4053EC845}" srcId="{9592F4D4-805C-4497-AB93-9E7C01170F49}" destId="{CA1B8DD1-3ED2-4228-82C2-F84EAC20E81C}" srcOrd="3" destOrd="0" parTransId="{A56779B0-A90B-41B4-9618-3F8316595967}" sibTransId="{DBEC0095-C581-4593-BB05-21AB53EDC90A}"/>
    <dgm:cxn modelId="{841F632A-3C9A-4049-853D-EA05B9B04663}" srcId="{ABCC5E3E-DFAD-4AD5-8724-A7880B2F2408}" destId="{D6F65FAA-B764-41E6-A15B-C9DD6E99C23C}" srcOrd="6" destOrd="0" parTransId="{11B7B555-EB0B-43AE-B75D-FBC08BB8C13D}" sibTransId="{1E736622-3353-4062-BD6E-2783AA07E600}"/>
    <dgm:cxn modelId="{0BCFA973-B6B0-4E8E-A3C2-942DF7650100}" type="presOf" srcId="{C62D72E2-4922-4D09-A1E7-BC3B65F9E926}" destId="{06A167B8-5881-4AAB-8FA0-4658A47EB6F7}" srcOrd="0" destOrd="5" presId="urn:microsoft.com/office/officeart/2009/3/layout/OpposingIdeas"/>
    <dgm:cxn modelId="{BE85C952-3F47-41A9-AB6E-67CAA3B172EB}" srcId="{ABCC5E3E-DFAD-4AD5-8724-A7880B2F2408}" destId="{91ABC5F0-AB95-419C-B652-A964D1DACB41}" srcOrd="5" destOrd="0" parTransId="{9011DB17-DAC0-4F13-9019-4D9326F4916D}" sibTransId="{3A59018C-A564-4982-BE0A-BB125DA5FCC5}"/>
    <dgm:cxn modelId="{DE603CD3-4139-416C-985B-E68E144E4DB2}" type="presOf" srcId="{63EDB5B6-32FA-40B3-BF43-E00DD7289C2E}" destId="{6A0DDCBA-12CF-459E-A594-9D322670B598}" srcOrd="0" destOrd="4" presId="urn:microsoft.com/office/officeart/2009/3/layout/OpposingIdeas"/>
    <dgm:cxn modelId="{4B8F527E-56E0-4C26-9187-DD3F7B49475F}" srcId="{C800B3DB-E42F-40E0-A861-1AD42680517F}" destId="{9592F4D4-805C-4497-AB93-9E7C01170F49}" srcOrd="7" destOrd="0" parTransId="{20BA58FA-DDB0-48F9-A31B-D909A7E40BBB}" sibTransId="{530A5200-5A52-4D45-9BEC-EC6CA2ACDC14}"/>
    <dgm:cxn modelId="{77936DA6-8E4C-4938-8AB7-B3526DF745B0}" srcId="{ABCC5E3E-DFAD-4AD5-8724-A7880B2F2408}" destId="{936C61BD-753B-4066-841E-5BB030CC830C}" srcOrd="0" destOrd="0" parTransId="{3E28B90F-3FC6-489D-8260-368B5DAC67C4}" sibTransId="{CA68DB2B-8926-4EF1-B7CA-CBD809779D94}"/>
    <dgm:cxn modelId="{4E8765E2-080B-464A-883E-6BE1CF30095E}" srcId="{C800B3DB-E42F-40E0-A861-1AD42680517F}" destId="{E5285A69-0686-4CE5-B0BB-F1D92485799B}" srcOrd="4" destOrd="0" parTransId="{5583456A-B65E-49CA-BCD7-28B5E40F127F}" sibTransId="{E4CFD756-F7EA-4AB8-B009-4E9DB872597E}"/>
    <dgm:cxn modelId="{937AF554-6DE1-42FC-8077-8EC9D6F01B29}" type="presOf" srcId="{7AFF024D-279E-4CD9-BB79-ED74A8A4F67E}" destId="{6A0DDCBA-12CF-459E-A594-9D322670B598}" srcOrd="0" destOrd="1" presId="urn:microsoft.com/office/officeart/2009/3/layout/OpposingIdeas"/>
    <dgm:cxn modelId="{2313771A-0FBC-4845-A479-427DF999AAFF}" type="presOf" srcId="{1851BF29-4562-4A58-96B4-18F99344FAA5}" destId="{06A167B8-5881-4AAB-8FA0-4658A47EB6F7}" srcOrd="0" destOrd="1" presId="urn:microsoft.com/office/officeart/2009/3/layout/OpposingIdeas"/>
    <dgm:cxn modelId="{BEE5CF73-3882-4233-8A4B-B7F5966ADA36}" srcId="{9592F4D4-805C-4497-AB93-9E7C01170F49}" destId="{8E175D8B-EF9C-4417-A5C5-D05AE853FA92}" srcOrd="0" destOrd="0" parTransId="{CD01DF24-9DE3-4611-A797-D684ADD63434}" sibTransId="{B3B667DE-A4AB-4792-B991-0E57BDD8411E}"/>
    <dgm:cxn modelId="{247BC164-E26D-4A26-8309-086D960E6C8E}" type="presOf" srcId="{8E175D8B-EF9C-4417-A5C5-D05AE853FA92}" destId="{06A167B8-5881-4AAB-8FA0-4658A47EB6F7}" srcOrd="0" destOrd="8" presId="urn:microsoft.com/office/officeart/2009/3/layout/OpposingIdeas"/>
    <dgm:cxn modelId="{1835B6C9-1AAD-4408-B168-6B141367192F}" type="presOf" srcId="{D6F65FAA-B764-41E6-A15B-C9DD6E99C23C}" destId="{6A0DDCBA-12CF-459E-A594-9D322670B598}" srcOrd="0" destOrd="6" presId="urn:microsoft.com/office/officeart/2009/3/layout/OpposingIdeas"/>
    <dgm:cxn modelId="{A12C6D25-3116-4AD8-B077-EEC9BC2A4C6E}" srcId="{9592F4D4-805C-4497-AB93-9E7C01170F49}" destId="{81D0FE70-2E40-4AB2-86DA-81F815DEABD8}" srcOrd="2" destOrd="0" parTransId="{90499DDD-5C56-4AA1-AEF4-B4A6DB214855}" sibTransId="{F46D1A26-2758-40EE-85FA-2A868EDC133C}"/>
    <dgm:cxn modelId="{E56BCC38-FE75-4912-B305-5D5F8A29A3BE}" srcId="{9592F4D4-805C-4497-AB93-9E7C01170F49}" destId="{74D5C1B5-3B11-4E54-B177-0FD492A17042}" srcOrd="4" destOrd="0" parTransId="{16C0B4AE-247A-46DB-824C-AFE5472E5EE4}" sibTransId="{56F2A71C-C595-40A5-A881-57E770F24946}"/>
    <dgm:cxn modelId="{24D035BB-F6AF-47B2-9A2F-8357BE7637C5}" type="presOf" srcId="{E5285A69-0686-4CE5-B0BB-F1D92485799B}" destId="{06A167B8-5881-4AAB-8FA0-4658A47EB6F7}" srcOrd="0" destOrd="4" presId="urn:microsoft.com/office/officeart/2009/3/layout/OpposingIdeas"/>
    <dgm:cxn modelId="{21D224EE-CB37-458D-9F2E-9C4747014EDF}" srcId="{2D5F4C1E-1D80-4F49-B209-3FF397D78D5B}" destId="{C800B3DB-E42F-40E0-A861-1AD42680517F}" srcOrd="1" destOrd="0" parTransId="{368882F5-0EE2-49DC-B45B-3C9E5DFC0CE6}" sibTransId="{63DAD8CC-64F6-496C-9072-6EB676D453A0}"/>
    <dgm:cxn modelId="{D16B3DF1-17E5-4918-B44F-9E56FEF7B401}" type="presParOf" srcId="{CD3F05C8-3C40-47F2-AC9F-0627F8A46016}" destId="{AEE8BC15-5655-4FB4-8308-188F94BD71B3}" srcOrd="0" destOrd="0" presId="urn:microsoft.com/office/officeart/2009/3/layout/OpposingIdeas"/>
    <dgm:cxn modelId="{6F4DD189-9C7F-4E39-B29F-98BE3436D427}" type="presParOf" srcId="{CD3F05C8-3C40-47F2-AC9F-0627F8A46016}" destId="{FE50ABA5-89A4-42FD-9AF5-ABF517592989}" srcOrd="1" destOrd="0" presId="urn:microsoft.com/office/officeart/2009/3/layout/OpposingIdeas"/>
    <dgm:cxn modelId="{C6F70D71-DAF6-4DB9-A912-048800F9C75B}" type="presParOf" srcId="{CD3F05C8-3C40-47F2-AC9F-0627F8A46016}" destId="{6A0DDCBA-12CF-459E-A594-9D322670B598}" srcOrd="2" destOrd="0" presId="urn:microsoft.com/office/officeart/2009/3/layout/OpposingIdeas"/>
    <dgm:cxn modelId="{60A17C2D-6ED0-4841-8054-0E50474C7979}" type="presParOf" srcId="{CD3F05C8-3C40-47F2-AC9F-0627F8A46016}" destId="{06A167B8-5881-4AAB-8FA0-4658A47EB6F7}" srcOrd="3" destOrd="0" presId="urn:microsoft.com/office/officeart/2009/3/layout/OpposingIdeas"/>
    <dgm:cxn modelId="{1FDB8633-E311-44AF-8799-B825E48BFEB0}" type="presParOf" srcId="{CD3F05C8-3C40-47F2-AC9F-0627F8A46016}" destId="{97C71E1D-215D-414A-9EC6-9E0731015F6A}" srcOrd="4" destOrd="0" presId="urn:microsoft.com/office/officeart/2009/3/layout/OpposingIdeas"/>
    <dgm:cxn modelId="{8EE695FC-E16C-411F-9CB6-219BF031AA18}" type="presParOf" srcId="{CD3F05C8-3C40-47F2-AC9F-0627F8A46016}" destId="{87D062A7-9D41-45B6-B028-52895B5D14CB}" srcOrd="5" destOrd="0" presId="urn:microsoft.com/office/officeart/2009/3/layout/OpposingIdeas"/>
    <dgm:cxn modelId="{4A685F0A-5B05-4E35-9DB7-7BE5D1569348}" type="presParOf" srcId="{CD3F05C8-3C40-47F2-AC9F-0627F8A46016}" destId="{199C4619-EDCC-44A2-965F-EE70DC34E7DA}" srcOrd="6" destOrd="0" presId="urn:microsoft.com/office/officeart/2009/3/layout/OpposingIdeas"/>
    <dgm:cxn modelId="{D3F6DF6A-0A3A-44C8-84FF-C6D6EC5A484E}" type="presParOf" srcId="{CD3F05C8-3C40-47F2-AC9F-0627F8A46016}" destId="{5F203A1B-E88F-488D-B49D-8FE85B4867A7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8BC15-5655-4FB4-8308-188F94BD71B3}">
      <dsp:nvSpPr>
        <dsp:cNvPr id="0" name=""/>
        <dsp:cNvSpPr/>
      </dsp:nvSpPr>
      <dsp:spPr>
        <a:xfrm>
          <a:off x="1143023" y="990595"/>
          <a:ext cx="6572250" cy="4191010"/>
        </a:xfrm>
        <a:prstGeom prst="round2DiagRect">
          <a:avLst>
            <a:gd name="adj1" fmla="val 0"/>
            <a:gd name="adj2" fmla="val 1667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E50ABA5-89A4-42FD-9AF5-ABF517592989}">
      <dsp:nvSpPr>
        <dsp:cNvPr id="0" name=""/>
        <dsp:cNvSpPr/>
      </dsp:nvSpPr>
      <dsp:spPr>
        <a:xfrm>
          <a:off x="4381499" y="1312787"/>
          <a:ext cx="876" cy="2784624"/>
        </a:xfrm>
        <a:prstGeom prst="lin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6A0DDCBA-12CF-459E-A594-9D322670B598}">
      <dsp:nvSpPr>
        <dsp:cNvPr id="0" name=""/>
        <dsp:cNvSpPr/>
      </dsp:nvSpPr>
      <dsp:spPr>
        <a:xfrm>
          <a:off x="1314450" y="1205686"/>
          <a:ext cx="2847975" cy="299882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1"/>
              </a:solidFill>
            </a:rPr>
            <a:t>-</a:t>
          </a:r>
          <a:r>
            <a:rPr lang="en-IN" sz="1600" kern="1200" dirty="0" smtClean="0">
              <a:solidFill>
                <a:schemeClr val="tx1"/>
              </a:solidFill>
            </a:rPr>
            <a:t>Obstructive sleep apnoea syndrome</a:t>
          </a:r>
          <a:endParaRPr lang="en-US" sz="1600" kern="1200" dirty="0">
            <a:solidFill>
              <a:schemeClr val="tx1"/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>
              <a:solidFill>
                <a:schemeClr val="tx1"/>
              </a:solidFill>
            </a:rPr>
            <a:t>-COPD with exacerbation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>
              <a:solidFill>
                <a:schemeClr val="tx1"/>
              </a:solidFill>
            </a:rPr>
            <a:t>-Bilateral pneumonia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>
              <a:solidFill>
                <a:schemeClr val="tx1"/>
              </a:solidFill>
            </a:rPr>
            <a:t>-Acute congestive heart failure with pulmonary oedema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>
              <a:solidFill>
                <a:schemeClr val="tx1"/>
              </a:solidFill>
            </a:rPr>
            <a:t>-Neuromuscular disorder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>
              <a:solidFill>
                <a:schemeClr val="tx1"/>
              </a:solidFill>
            </a:rPr>
            <a:t>-Acute lung injury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>
              <a:solidFill>
                <a:schemeClr val="tx1"/>
              </a:solidFill>
            </a:rPr>
            <a:t>-Method of weaning</a:t>
          </a:r>
          <a:endParaRPr lang="en-IN" sz="1600" kern="1200" dirty="0">
            <a:solidFill>
              <a:schemeClr val="tx1"/>
            </a:solidFill>
          </a:endParaRPr>
        </a:p>
      </dsp:txBody>
      <dsp:txXfrm>
        <a:off x="1314450" y="1205686"/>
        <a:ext cx="2847975" cy="2998826"/>
      </dsp:txXfrm>
    </dsp:sp>
    <dsp:sp modelId="{06A167B8-5881-4AAB-8FA0-4658A47EB6F7}">
      <dsp:nvSpPr>
        <dsp:cNvPr id="0" name=""/>
        <dsp:cNvSpPr/>
      </dsp:nvSpPr>
      <dsp:spPr>
        <a:xfrm>
          <a:off x="4572009" y="761995"/>
          <a:ext cx="2847975" cy="284645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400" kern="1200" dirty="0" smtClean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1"/>
              </a:solidFill>
            </a:rPr>
            <a:t>-Respiratory arrest or unstable cardiorespiratory status</a:t>
          </a:r>
          <a:endParaRPr lang="en-US" sz="1400" kern="1200" dirty="0">
            <a:solidFill>
              <a:schemeClr val="tx1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1"/>
              </a:solidFill>
            </a:rPr>
            <a:t>-Uncooperative patients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1"/>
              </a:solidFill>
            </a:rPr>
            <a:t>-Inability to protect airway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1"/>
              </a:solidFill>
            </a:rPr>
            <a:t>-Trauma or burns involving the face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1"/>
              </a:solidFill>
            </a:rPr>
            <a:t>-Facial oesophageal gastric injury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1"/>
              </a:solidFill>
            </a:rPr>
            <a:t>-Apnoea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1"/>
              </a:solidFill>
            </a:rPr>
            <a:t>-Reduced consciousness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1"/>
              </a:solidFill>
            </a:rPr>
            <a:t>-Air leak syndrome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i="1" kern="1200" dirty="0" smtClean="0">
              <a:solidFill>
                <a:schemeClr val="tx1"/>
              </a:solidFill>
            </a:rPr>
            <a:t>-</a:t>
          </a:r>
          <a:r>
            <a:rPr lang="en-IN" sz="1600" i="1" kern="1200" dirty="0" smtClean="0">
              <a:solidFill>
                <a:schemeClr val="accent6">
                  <a:lumMod val="50000"/>
                </a:schemeClr>
              </a:solidFill>
            </a:rPr>
            <a:t>Relative contraindications</a:t>
          </a:r>
          <a:endParaRPr lang="en-IN" sz="1400" kern="1200" dirty="0" smtClean="0">
            <a:solidFill>
              <a:schemeClr val="accent6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solidFill>
                <a:schemeClr val="tx1"/>
              </a:solidFill>
            </a:rPr>
            <a:t>Extreme anxiety</a:t>
          </a:r>
          <a:endParaRPr lang="en-IN" sz="1200" i="1" kern="1200" dirty="0" smtClean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solidFill>
                <a:schemeClr val="tx1"/>
              </a:solidFill>
            </a:rPr>
            <a:t>Morbid obesity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solidFill>
                <a:schemeClr val="tx1"/>
              </a:solidFill>
            </a:rPr>
            <a:t>Copious secretions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solidFill>
                <a:schemeClr val="tx1"/>
              </a:solidFill>
            </a:rPr>
            <a:t>Need for continuous ventilatory assistance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200" kern="1200" dirty="0" smtClean="0">
              <a:solidFill>
                <a:schemeClr val="tx1"/>
              </a:solidFill>
            </a:rPr>
            <a:t>Diseases with air trapping </a:t>
          </a:r>
          <a:endParaRPr lang="en-IN" sz="1200" kern="1200" dirty="0">
            <a:solidFill>
              <a:schemeClr val="tx1"/>
            </a:solidFill>
          </a:endParaRPr>
        </a:p>
      </dsp:txBody>
      <dsp:txXfrm>
        <a:off x="4572009" y="761995"/>
        <a:ext cx="2847975" cy="2846456"/>
      </dsp:txXfrm>
    </dsp:sp>
    <dsp:sp modelId="{87D062A7-9D41-45B6-B028-52895B5D14CB}">
      <dsp:nvSpPr>
        <dsp:cNvPr id="0" name=""/>
        <dsp:cNvSpPr/>
      </dsp:nvSpPr>
      <dsp:spPr>
        <a:xfrm rot="16200000">
          <a:off x="-1380129" y="1407705"/>
          <a:ext cx="3855634" cy="1095375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Indications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-1214580" y="1848029"/>
        <a:ext cx="3524536" cy="545825"/>
      </dsp:txXfrm>
    </dsp:sp>
    <dsp:sp modelId="{5F203A1B-E88F-488D-B49D-8FE85B4867A7}">
      <dsp:nvSpPr>
        <dsp:cNvPr id="0" name=""/>
        <dsp:cNvSpPr/>
      </dsp:nvSpPr>
      <dsp:spPr>
        <a:xfrm rot="5400000">
          <a:off x="6287495" y="2907119"/>
          <a:ext cx="3855634" cy="1095375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Contraindications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6453044" y="3016345"/>
        <a:ext cx="3524536" cy="545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E717B-2001-4182-8EF3-E9F6BD800BEE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77C45-4CD1-4A98-A10B-F3B2ABF520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33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z="2000" b="1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DAF063-B22D-4447-889B-0B371DF6298B}" type="datetimeFigureOut">
              <a:rPr lang="en-US" smtClean="0"/>
              <a:pPr/>
              <a:t>9/8/2015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A3F2B7-7A85-48FD-8DDB-493D5502D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25981908" TargetMode="External"/><Relationship Id="rId2" Type="http://schemas.openxmlformats.org/officeDocument/2006/relationships/hyperlink" Target="http://pulmccm.org/main/2015/randomized-controlled-trials/high-flow-nasal-cannula-oxygen-saves-lives-over-noninvasive-ventil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4953000"/>
            <a:ext cx="6400800" cy="1600200"/>
          </a:xfrm>
        </p:spPr>
        <p:txBody>
          <a:bodyPr/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	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		DR MUHAMMAD BILAL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NON INVASIVE VENTILATION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BIPAP</a:t>
            </a:r>
            <a:endParaRPr lang="en-US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02725" y="1468582"/>
            <a:ext cx="3831475" cy="45304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Patient Selection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Sick but not moribund</a:t>
            </a:r>
          </a:p>
          <a:p>
            <a:pPr eaLnBrk="1" hangingPunct="1">
              <a:defRPr/>
            </a:pPr>
            <a:r>
              <a:rPr lang="en-GB" smtClean="0"/>
              <a:t>Able to protect airway</a:t>
            </a:r>
          </a:p>
          <a:p>
            <a:pPr eaLnBrk="1" hangingPunct="1">
              <a:defRPr/>
            </a:pPr>
            <a:r>
              <a:rPr lang="en-GB" smtClean="0"/>
              <a:t>Conscious and co-operative</a:t>
            </a:r>
          </a:p>
          <a:p>
            <a:pPr eaLnBrk="1" hangingPunct="1">
              <a:defRPr/>
            </a:pPr>
            <a:r>
              <a:rPr lang="en-GB" smtClean="0"/>
              <a:t>Haemodynamically stable</a:t>
            </a:r>
          </a:p>
          <a:p>
            <a:pPr eaLnBrk="1" hangingPunct="1">
              <a:defRPr/>
            </a:pPr>
            <a:r>
              <a:rPr lang="en-GB" smtClean="0"/>
              <a:t>No excessive secretions</a:t>
            </a:r>
          </a:p>
          <a:p>
            <a:pPr eaLnBrk="1" hangingPunct="1">
              <a:defRPr/>
            </a:pPr>
            <a:r>
              <a:rPr lang="en-GB" smtClean="0"/>
              <a:t>Few co-morbidities</a:t>
            </a:r>
          </a:p>
          <a:p>
            <a:pPr eaLnBrk="1" hangingPunct="1">
              <a:defRPr/>
            </a:pPr>
            <a:r>
              <a:rPr lang="en-GB" smtClean="0"/>
              <a:t>Improvement on ABG with NIV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  <p:bldP spid="4096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304800" y="1079500"/>
            <a:ext cx="845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220663" y="57150"/>
            <a:ext cx="892333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 sz="29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29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Pressure ventilation vs. volume ventilation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61938" y="11366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1800" b="1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19075" y="1149350"/>
            <a:ext cx="659648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700" dirty="0">
                <a:solidFill>
                  <a:schemeClr val="tx1"/>
                </a:solidFill>
                <a:latin typeface="Tahoma" pitchFamily="34" charset="0"/>
              </a:rPr>
              <a:t>Pressure-cycled modes deliver a </a:t>
            </a:r>
            <a:r>
              <a:rPr lang="en-US" sz="1700" i="1" dirty="0">
                <a:solidFill>
                  <a:schemeClr val="tx1"/>
                </a:solidFill>
                <a:latin typeface="Tahoma" pitchFamily="34" charset="0"/>
              </a:rPr>
              <a:t>fixed pressure </a:t>
            </a:r>
            <a:r>
              <a:rPr lang="en-US" sz="1700" dirty="0">
                <a:solidFill>
                  <a:schemeClr val="tx1"/>
                </a:solidFill>
                <a:latin typeface="Tahoma" pitchFamily="34" charset="0"/>
              </a:rPr>
              <a:t>at variable volume </a:t>
            </a:r>
          </a:p>
          <a:p>
            <a:pPr eaLnBrk="1" hangingPunct="1"/>
            <a:r>
              <a:rPr lang="en-US" sz="1700" dirty="0">
                <a:solidFill>
                  <a:schemeClr val="tx1"/>
                </a:solidFill>
                <a:latin typeface="Tahoma" pitchFamily="34" charset="0"/>
              </a:rPr>
              <a:t>Volume-cycled modes deliver a </a:t>
            </a:r>
            <a:r>
              <a:rPr lang="en-US" sz="1700" i="1" dirty="0">
                <a:solidFill>
                  <a:schemeClr val="tx1"/>
                </a:solidFill>
                <a:latin typeface="Tahoma" pitchFamily="34" charset="0"/>
              </a:rPr>
              <a:t>fixed volume </a:t>
            </a:r>
            <a:r>
              <a:rPr lang="en-US" sz="1700" dirty="0">
                <a:solidFill>
                  <a:schemeClr val="tx1"/>
                </a:solidFill>
                <a:latin typeface="Tahoma" pitchFamily="34" charset="0"/>
              </a:rPr>
              <a:t>at variable pressure 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33400" y="1906588"/>
            <a:ext cx="6172200" cy="4481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2575" indent="-168275" eaLnBrk="1" hangingPunct="1">
              <a:lnSpc>
                <a:spcPct val="95000"/>
              </a:lnSpc>
              <a:spcBef>
                <a:spcPct val="25000"/>
              </a:spcBef>
              <a:tabLst>
                <a:tab pos="457200" algn="l"/>
              </a:tabLst>
            </a:pPr>
            <a:r>
              <a:rPr lang="en-US" sz="2200" b="1" dirty="0">
                <a:solidFill>
                  <a:srgbClr val="FF0000"/>
                </a:solidFill>
                <a:latin typeface="Tahoma" pitchFamily="34" charset="0"/>
              </a:rPr>
              <a:t>Pressure-cycled modes</a:t>
            </a:r>
            <a:r>
              <a:rPr lang="en-US" sz="1800" b="1" dirty="0">
                <a:solidFill>
                  <a:schemeClr val="tx1"/>
                </a:solidFill>
              </a:rPr>
              <a:t>(</a:t>
            </a:r>
            <a:r>
              <a:rPr lang="en-US" sz="1800" i="1" dirty="0">
                <a:solidFill>
                  <a:schemeClr val="tx1"/>
                </a:solidFill>
              </a:rPr>
              <a:t>P fixed, </a:t>
            </a:r>
            <a:r>
              <a:rPr lang="en-US" sz="1800" i="1" dirty="0" err="1" smtClean="0">
                <a:solidFill>
                  <a:schemeClr val="tx1"/>
                </a:solidFill>
              </a:rPr>
              <a:t>Vol</a:t>
            </a:r>
            <a:r>
              <a:rPr lang="en-US" sz="1800" i="1" dirty="0" smtClean="0">
                <a:solidFill>
                  <a:schemeClr val="tx1"/>
                </a:solidFill>
              </a:rPr>
              <a:t> </a:t>
            </a:r>
            <a:r>
              <a:rPr lang="en-US" sz="1800" i="1" dirty="0">
                <a:solidFill>
                  <a:schemeClr val="tx1"/>
                </a:solidFill>
              </a:rPr>
              <a:t>variable</a:t>
            </a:r>
            <a:r>
              <a:rPr lang="en-US" sz="1800" b="1" dirty="0">
                <a:solidFill>
                  <a:schemeClr val="tx1"/>
                </a:solidFill>
              </a:rPr>
              <a:t>)</a:t>
            </a:r>
          </a:p>
          <a:p>
            <a:pPr marL="282575" indent="-168275" eaLnBrk="1" hangingPunct="1">
              <a:lnSpc>
                <a:spcPct val="95000"/>
              </a:lnSpc>
              <a:spcBef>
                <a:spcPct val="25000"/>
              </a:spcBef>
              <a:buFontTx/>
              <a:buChar char="•"/>
              <a:tabLst>
                <a:tab pos="457200" algn="l"/>
              </a:tabLst>
            </a:pPr>
            <a:endParaRPr lang="en-US" sz="2200" dirty="0">
              <a:solidFill>
                <a:srgbClr val="FF0000"/>
              </a:solidFill>
              <a:latin typeface="Tahoma" pitchFamily="34" charset="0"/>
            </a:endParaRPr>
          </a:p>
          <a:p>
            <a:pPr marL="685800" lvl="1" indent="-168275" eaLnBrk="1" hangingPunct="1">
              <a:lnSpc>
                <a:spcPct val="95000"/>
              </a:lnSpc>
              <a:spcBef>
                <a:spcPct val="25000"/>
              </a:spcBef>
              <a:buFontTx/>
              <a:buChar char="•"/>
              <a:tabLst>
                <a:tab pos="457200" algn="l"/>
              </a:tabLst>
            </a:pPr>
            <a:r>
              <a:rPr lang="en-US" sz="1800" dirty="0">
                <a:solidFill>
                  <a:schemeClr val="tx1"/>
                </a:solidFill>
                <a:latin typeface="Tahoma" pitchFamily="34" charset="0"/>
              </a:rPr>
              <a:t>Pressure Support Ventilation </a:t>
            </a:r>
            <a:r>
              <a:rPr lang="en-US" sz="1800" b="1" dirty="0">
                <a:solidFill>
                  <a:schemeClr val="tx1"/>
                </a:solidFill>
                <a:latin typeface="Tahoma" pitchFamily="34" charset="0"/>
              </a:rPr>
              <a:t>(PSV)</a:t>
            </a:r>
          </a:p>
          <a:p>
            <a:pPr marL="685800" lvl="1" indent="-168275" eaLnBrk="1" hangingPunct="1">
              <a:lnSpc>
                <a:spcPct val="95000"/>
              </a:lnSpc>
              <a:spcBef>
                <a:spcPct val="25000"/>
              </a:spcBef>
              <a:buFontTx/>
              <a:buChar char="•"/>
              <a:tabLst>
                <a:tab pos="457200" algn="l"/>
              </a:tabLst>
            </a:pPr>
            <a:r>
              <a:rPr lang="en-US" sz="1800" dirty="0">
                <a:solidFill>
                  <a:schemeClr val="tx1"/>
                </a:solidFill>
                <a:latin typeface="Tahoma" pitchFamily="34" charset="0"/>
              </a:rPr>
              <a:t>Pressure Control Ventilation </a:t>
            </a:r>
            <a:r>
              <a:rPr lang="en-US" sz="1800" b="1" dirty="0">
                <a:solidFill>
                  <a:schemeClr val="tx1"/>
                </a:solidFill>
                <a:latin typeface="Tahoma" pitchFamily="34" charset="0"/>
              </a:rPr>
              <a:t>(PCV)</a:t>
            </a:r>
          </a:p>
          <a:p>
            <a:pPr marL="685800" lvl="1" indent="-168275" eaLnBrk="1" hangingPunct="1">
              <a:lnSpc>
                <a:spcPct val="95000"/>
              </a:lnSpc>
              <a:spcBef>
                <a:spcPct val="25000"/>
              </a:spcBef>
              <a:buFontTx/>
              <a:buChar char="•"/>
              <a:tabLst>
                <a:tab pos="457200" algn="l"/>
              </a:tabLst>
            </a:pPr>
            <a:r>
              <a:rPr lang="en-US" sz="1800" dirty="0">
                <a:solidFill>
                  <a:schemeClr val="tx1"/>
                </a:solidFill>
                <a:latin typeface="Tahoma" pitchFamily="34" charset="0"/>
              </a:rPr>
              <a:t>CPAP</a:t>
            </a:r>
          </a:p>
          <a:p>
            <a:pPr marL="685800" lvl="1" indent="-168275" eaLnBrk="1" hangingPunct="1">
              <a:lnSpc>
                <a:spcPct val="95000"/>
              </a:lnSpc>
              <a:spcBef>
                <a:spcPct val="25000"/>
              </a:spcBef>
              <a:buFontTx/>
              <a:buChar char="•"/>
              <a:tabLst>
                <a:tab pos="457200" algn="l"/>
              </a:tabLst>
            </a:pPr>
            <a:r>
              <a:rPr lang="en-US" sz="1800" dirty="0">
                <a:solidFill>
                  <a:schemeClr val="tx1"/>
                </a:solidFill>
                <a:latin typeface="Tahoma" pitchFamily="34" charset="0"/>
              </a:rPr>
              <a:t>BiPAP</a:t>
            </a:r>
          </a:p>
          <a:p>
            <a:pPr marL="282575" indent="-168275" eaLnBrk="1" hangingPunct="1">
              <a:lnSpc>
                <a:spcPct val="95000"/>
              </a:lnSpc>
              <a:spcBef>
                <a:spcPct val="25000"/>
              </a:spcBef>
              <a:tabLst>
                <a:tab pos="457200" algn="l"/>
              </a:tabLst>
            </a:pPr>
            <a:r>
              <a:rPr lang="en-US" sz="2200" b="1" dirty="0">
                <a:solidFill>
                  <a:srgbClr val="FF0000"/>
                </a:solidFill>
                <a:latin typeface="Tahoma" pitchFamily="34" charset="0"/>
              </a:rPr>
              <a:t>Volume-cycled modes </a:t>
            </a:r>
            <a:r>
              <a:rPr lang="en-US" sz="1800" b="1" dirty="0">
                <a:solidFill>
                  <a:schemeClr val="tx1"/>
                </a:solidFill>
              </a:rPr>
              <a:t>(</a:t>
            </a:r>
            <a:r>
              <a:rPr lang="en-US" sz="1800" b="1" i="1" dirty="0" err="1" smtClean="0">
                <a:solidFill>
                  <a:schemeClr val="tx1"/>
                </a:solidFill>
              </a:rPr>
              <a:t>Vol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>
                <a:solidFill>
                  <a:schemeClr val="tx1"/>
                </a:solidFill>
              </a:rPr>
              <a:t>fixed, P variable</a:t>
            </a:r>
            <a:r>
              <a:rPr lang="en-US" sz="1800" b="1" dirty="0">
                <a:solidFill>
                  <a:schemeClr val="tx1"/>
                </a:solidFill>
              </a:rPr>
              <a:t>)</a:t>
            </a:r>
            <a:endParaRPr lang="en-US" sz="2200" b="1" dirty="0">
              <a:solidFill>
                <a:srgbClr val="FF0000"/>
              </a:solidFill>
              <a:latin typeface="Tahoma" pitchFamily="34" charset="0"/>
            </a:endParaRPr>
          </a:p>
          <a:p>
            <a:pPr marL="685800" lvl="1" indent="-168275" eaLnBrk="1" hangingPunct="1">
              <a:lnSpc>
                <a:spcPct val="95000"/>
              </a:lnSpc>
              <a:spcBef>
                <a:spcPct val="25000"/>
              </a:spcBef>
              <a:buFontTx/>
              <a:buChar char="•"/>
              <a:tabLst>
                <a:tab pos="457200" algn="l"/>
              </a:tabLst>
            </a:pPr>
            <a:r>
              <a:rPr lang="en-US" sz="1800" dirty="0">
                <a:solidFill>
                  <a:schemeClr val="tx1"/>
                </a:solidFill>
                <a:latin typeface="Tahoma" pitchFamily="34" charset="0"/>
              </a:rPr>
              <a:t>Control</a:t>
            </a:r>
          </a:p>
          <a:p>
            <a:pPr marL="685800" lvl="1" indent="-168275" eaLnBrk="1" hangingPunct="1">
              <a:lnSpc>
                <a:spcPct val="95000"/>
              </a:lnSpc>
              <a:spcBef>
                <a:spcPct val="25000"/>
              </a:spcBef>
              <a:buFontTx/>
              <a:buChar char="•"/>
              <a:tabLst>
                <a:tab pos="457200" algn="l"/>
              </a:tabLst>
            </a:pPr>
            <a:r>
              <a:rPr lang="en-US" sz="1800" dirty="0">
                <a:solidFill>
                  <a:schemeClr val="tx1"/>
                </a:solidFill>
                <a:latin typeface="Tahoma" pitchFamily="34" charset="0"/>
              </a:rPr>
              <a:t>Assist</a:t>
            </a:r>
          </a:p>
          <a:p>
            <a:pPr marL="685800" lvl="1" indent="-168275" eaLnBrk="1" hangingPunct="1">
              <a:lnSpc>
                <a:spcPct val="95000"/>
              </a:lnSpc>
              <a:spcBef>
                <a:spcPct val="25000"/>
              </a:spcBef>
              <a:buFontTx/>
              <a:buChar char="•"/>
              <a:tabLst>
                <a:tab pos="457200" algn="l"/>
              </a:tabLst>
            </a:pPr>
            <a:r>
              <a:rPr lang="en-US" sz="1800" dirty="0">
                <a:solidFill>
                  <a:schemeClr val="tx1"/>
                </a:solidFill>
                <a:latin typeface="Tahoma" pitchFamily="34" charset="0"/>
              </a:rPr>
              <a:t>Assist/Control</a:t>
            </a:r>
          </a:p>
          <a:p>
            <a:pPr marL="685800" lvl="1" indent="-168275" eaLnBrk="1" hangingPunct="1">
              <a:lnSpc>
                <a:spcPct val="95000"/>
              </a:lnSpc>
              <a:spcBef>
                <a:spcPct val="25000"/>
              </a:spcBef>
              <a:buFontTx/>
              <a:buChar char="•"/>
              <a:tabLst>
                <a:tab pos="457200" algn="l"/>
              </a:tabLst>
            </a:pPr>
            <a:r>
              <a:rPr lang="en-US" sz="1800" dirty="0">
                <a:solidFill>
                  <a:schemeClr val="tx1"/>
                </a:solidFill>
                <a:latin typeface="Tahoma" pitchFamily="34" charset="0"/>
              </a:rPr>
              <a:t>Intermittent Mandatory Ventilation </a:t>
            </a:r>
            <a:r>
              <a:rPr lang="en-US" sz="1800" b="1" dirty="0">
                <a:solidFill>
                  <a:schemeClr val="tx1"/>
                </a:solidFill>
                <a:latin typeface="Tahoma" pitchFamily="34" charset="0"/>
              </a:rPr>
              <a:t>(IMV)</a:t>
            </a:r>
          </a:p>
          <a:p>
            <a:pPr marL="685800" lvl="1" indent="-168275" eaLnBrk="1" hangingPunct="1">
              <a:lnSpc>
                <a:spcPct val="95000"/>
              </a:lnSpc>
              <a:spcBef>
                <a:spcPct val="25000"/>
              </a:spcBef>
              <a:buFontTx/>
              <a:buChar char="•"/>
              <a:tabLst>
                <a:tab pos="457200" algn="l"/>
              </a:tabLst>
            </a:pPr>
            <a:r>
              <a:rPr lang="en-US" sz="1800" dirty="0">
                <a:solidFill>
                  <a:schemeClr val="tx1"/>
                </a:solidFill>
                <a:latin typeface="Tahoma" pitchFamily="34" charset="0"/>
              </a:rPr>
              <a:t>Synchronous Intermittent Mandatory Ventilation </a:t>
            </a:r>
            <a:r>
              <a:rPr lang="en-US" sz="1800" b="1" dirty="0">
                <a:solidFill>
                  <a:schemeClr val="tx1"/>
                </a:solidFill>
                <a:latin typeface="Tahoma" pitchFamily="34" charset="0"/>
              </a:rPr>
              <a:t>(SIMV)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11430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INTERFACES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ADVANTAGES</a:t>
            </a:r>
            <a:r>
              <a:rPr lang="en-US" dirty="0" smtClean="0"/>
              <a:t>                                    </a:t>
            </a:r>
            <a:r>
              <a:rPr lang="en-US" u="sng" dirty="0" smtClean="0"/>
              <a:t>DISADVANTAGES</a:t>
            </a:r>
          </a:p>
          <a:p>
            <a:r>
              <a:rPr lang="en-US" sz="1200" dirty="0" smtClean="0"/>
              <a:t>-Easy  to implement and remove                                                                        -Slower correction of gas exchange abnormality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-Improve patient comfort                                                                                    -Gastric distention 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-Reduce the need of sedation                                                                            - Air leaks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-Oral patency, preserve speech, swallowing and cough                                     -eye irritation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-Avoid complication of ETT nosocomial infection injury                                      -Facial skin necrosis</a:t>
            </a:r>
          </a:p>
          <a:p>
            <a:pPr>
              <a:buNone/>
            </a:pPr>
            <a:r>
              <a:rPr lang="en-US" sz="1200" dirty="0" smtClean="0"/>
              <a:t>         to larynx , hypo pharynx and barotraumas                                                       -lack of airway access and claustrophobia</a:t>
            </a:r>
          </a:p>
          <a:p>
            <a:pPr>
              <a:buNone/>
            </a:pPr>
            <a:r>
              <a:rPr lang="en-US" sz="1200" dirty="0" smtClean="0"/>
              <a:t>                                                                                                                                 -difficulty in suctioning  of secretion  and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" dirty="0" smtClean="0"/>
              <a:t>a  </a:t>
            </a:r>
            <a:r>
              <a:rPr lang="en-US" sz="1200" dirty="0" smtClean="0"/>
              <a:t>                                                                                                                                aspiration of secretions</a:t>
            </a:r>
          </a:p>
        </p:txBody>
      </p:sp>
      <p:sp>
        <p:nvSpPr>
          <p:cNvPr id="5" name="Oval 4"/>
          <p:cNvSpPr/>
          <p:nvPr/>
        </p:nvSpPr>
        <p:spPr>
          <a:xfrm>
            <a:off x="3581400" y="1676400"/>
            <a:ext cx="1905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INTERFACES</a:t>
            </a:r>
            <a:endParaRPr lang="en-US" sz="1400" dirty="0"/>
          </a:p>
        </p:txBody>
      </p:sp>
      <p:sp>
        <p:nvSpPr>
          <p:cNvPr id="6" name="Down Arrow 5"/>
          <p:cNvSpPr/>
          <p:nvPr/>
        </p:nvSpPr>
        <p:spPr>
          <a:xfrm rot="3000000">
            <a:off x="3744874" y="2659290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257800" y="2743200"/>
            <a:ext cx="228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-2220000">
            <a:off x="6233488" y="2224884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048000" y="33528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NASAL PILLOWS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800600" y="3429000"/>
            <a:ext cx="15240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FULL FACE MASK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781800" y="2819400"/>
            <a:ext cx="1371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NASAL MASK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3360000">
            <a:off x="2671534" y="2273915"/>
            <a:ext cx="254889" cy="612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295400" y="32004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HELMET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FACE MASK</a:t>
            </a:r>
            <a:endParaRPr lang="en-US" dirty="0"/>
          </a:p>
        </p:txBody>
      </p:sp>
      <p:pic>
        <p:nvPicPr>
          <p:cNvPr id="6146" name="Picture 2" descr="C:\Users\Bilal\Desktop\images (2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752600"/>
            <a:ext cx="54864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NASAL PILLOWS OR NASAL     CUSHIONS</a:t>
            </a:r>
            <a:endParaRPr lang="en-US" dirty="0"/>
          </a:p>
        </p:txBody>
      </p:sp>
      <p:pic>
        <p:nvPicPr>
          <p:cNvPr id="7170" name="Picture 2" descr="C:\Users\Bilal\Desktop\images (3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600200"/>
            <a:ext cx="3048000" cy="2362200"/>
          </a:xfrm>
          <a:prstGeom prst="rect">
            <a:avLst/>
          </a:prstGeom>
          <a:noFill/>
        </p:spPr>
      </p:pic>
      <p:pic>
        <p:nvPicPr>
          <p:cNvPr id="7171" name="Picture 3" descr="C:\Users\Bilal\Desktop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267200"/>
            <a:ext cx="2133600" cy="2143125"/>
          </a:xfrm>
          <a:prstGeom prst="rect">
            <a:avLst/>
          </a:prstGeom>
          <a:noFill/>
        </p:spPr>
      </p:pic>
      <p:pic>
        <p:nvPicPr>
          <p:cNvPr id="7172" name="Picture 4" descr="C:\Users\Bilal\Desktop\images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4191000"/>
            <a:ext cx="2143125" cy="21431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1905000"/>
            <a:ext cx="4572000" cy="14219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A562E"/>
              </a:buClr>
              <a:buSzPct val="200000"/>
              <a:buFont typeface="Arial" pitchFamily="34" charset="0"/>
              <a:buChar char="•"/>
            </a:pPr>
            <a:r>
              <a:rPr lang="en-US" altLang="en-US" b="1" dirty="0" smtClean="0">
                <a:latin typeface="Calibri" pitchFamily="34" charset="0"/>
              </a:rPr>
              <a:t>Suitable for patients with</a:t>
            </a: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Clr>
                <a:srgbClr val="0A562E"/>
              </a:buClr>
              <a:buSzPct val="200000"/>
              <a:buFont typeface="Arial" pitchFamily="34" charset="0"/>
              <a:buChar char="–"/>
            </a:pPr>
            <a:r>
              <a:rPr lang="en-US" altLang="en-US" b="1" dirty="0" smtClean="0">
                <a:latin typeface="Calibri" pitchFamily="34" charset="0"/>
              </a:rPr>
              <a:t>Claustrophobia</a:t>
            </a: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Clr>
                <a:srgbClr val="0A562E"/>
              </a:buClr>
              <a:buSzPct val="200000"/>
              <a:buFont typeface="Arial" pitchFamily="34" charset="0"/>
              <a:buChar char="–"/>
            </a:pPr>
            <a:r>
              <a:rPr lang="en-US" altLang="en-US" b="1" dirty="0" smtClean="0">
                <a:latin typeface="Calibri" pitchFamily="34" charset="0"/>
              </a:rPr>
              <a:t>Skin sensitivities</a:t>
            </a:r>
          </a:p>
          <a:p>
            <a:pPr marL="742950" lvl="1" indent="-285750">
              <a:lnSpc>
                <a:spcPct val="80000"/>
              </a:lnSpc>
              <a:spcBef>
                <a:spcPct val="50000"/>
              </a:spcBef>
              <a:buClr>
                <a:srgbClr val="0A562E"/>
              </a:buClr>
              <a:buSzPct val="200000"/>
              <a:buFont typeface="Arial" pitchFamily="34" charset="0"/>
              <a:buChar char="–"/>
            </a:pPr>
            <a:r>
              <a:rPr lang="en-US" altLang="en-US" b="1" dirty="0" smtClean="0">
                <a:latin typeface="Calibri" pitchFamily="34" charset="0"/>
              </a:rPr>
              <a:t>Need for visibility</a:t>
            </a:r>
            <a:endParaRPr lang="en-US" altLang="en-US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NASAL MASK</a:t>
            </a:r>
            <a:endParaRPr lang="en-US" dirty="0"/>
          </a:p>
        </p:txBody>
      </p:sp>
      <p:pic>
        <p:nvPicPr>
          <p:cNvPr id="8194" name="Picture 2" descr="C:\Users\Bilal\Desktop\IMAGE 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4648199" cy="44958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800600" y="1752600"/>
            <a:ext cx="4572000" cy="169892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0A562E"/>
              </a:buClr>
              <a:buSzPct val="200000"/>
              <a:buFont typeface="Arial" pitchFamily="34" charset="0"/>
              <a:buChar char="•"/>
              <a:defRPr/>
            </a:pPr>
            <a:r>
              <a:rPr lang="en-US" b="1" dirty="0" smtClean="0"/>
              <a:t>Less risk of aspiration</a:t>
            </a:r>
          </a:p>
          <a:p>
            <a:pPr marL="342900" indent="-342900">
              <a:spcBef>
                <a:spcPct val="20000"/>
              </a:spcBef>
              <a:buClr>
                <a:srgbClr val="0A562E"/>
              </a:buClr>
              <a:buSzPct val="200000"/>
              <a:buFont typeface="Arial" pitchFamily="34" charset="0"/>
              <a:buChar char="•"/>
              <a:defRPr/>
            </a:pPr>
            <a:r>
              <a:rPr lang="en-US" b="1" dirty="0" smtClean="0"/>
              <a:t>Enhanced secretion clearance</a:t>
            </a:r>
          </a:p>
          <a:p>
            <a:pPr marL="342900" indent="-342900">
              <a:spcBef>
                <a:spcPct val="20000"/>
              </a:spcBef>
              <a:buClr>
                <a:srgbClr val="0A562E"/>
              </a:buClr>
              <a:buSzPct val="200000"/>
              <a:buFont typeface="Arial" pitchFamily="34" charset="0"/>
              <a:buChar char="•"/>
              <a:defRPr/>
            </a:pPr>
            <a:r>
              <a:rPr lang="en-US" b="1" dirty="0" smtClean="0"/>
              <a:t>Less claustrophobia</a:t>
            </a:r>
          </a:p>
          <a:p>
            <a:pPr marL="342900" indent="-342900">
              <a:spcBef>
                <a:spcPct val="20000"/>
              </a:spcBef>
              <a:buClr>
                <a:srgbClr val="0A562E"/>
              </a:buClr>
              <a:buSzPct val="200000"/>
              <a:buFont typeface="Arial" pitchFamily="34" charset="0"/>
              <a:buChar char="•"/>
              <a:defRPr/>
            </a:pPr>
            <a:r>
              <a:rPr lang="en-US" b="1" dirty="0" smtClean="0"/>
              <a:t>Easier speech</a:t>
            </a:r>
          </a:p>
          <a:p>
            <a:pPr marL="342900" indent="-342900">
              <a:spcBef>
                <a:spcPct val="20000"/>
              </a:spcBef>
              <a:buClr>
                <a:srgbClr val="0A562E"/>
              </a:buClr>
              <a:buSzPct val="200000"/>
              <a:buFont typeface="Arial" pitchFamily="34" charset="0"/>
              <a:buChar char="•"/>
              <a:defRPr/>
            </a:pPr>
            <a:r>
              <a:rPr lang="en-US" b="1" dirty="0" smtClean="0"/>
              <a:t>Less dead space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4800600" y="1066800"/>
            <a:ext cx="3223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40000"/>
              </a:spcBef>
              <a:buClr>
                <a:srgbClr val="0A562E"/>
              </a:buClr>
              <a:buSzPct val="200000"/>
            </a:pPr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Advantages of Nasal Masks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0" y="4191000"/>
            <a:ext cx="4572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0A562E"/>
              </a:buClr>
              <a:buSzPct val="200000"/>
              <a:buFont typeface="Arial" pitchFamily="34" charset="0"/>
              <a:buChar char="•"/>
            </a:pPr>
            <a:r>
              <a:rPr lang="en-US" altLang="en-US" b="1" dirty="0" smtClean="0">
                <a:latin typeface="Calibri" pitchFamily="34" charset="0"/>
              </a:rPr>
              <a:t>Mouth leak</a:t>
            </a:r>
          </a:p>
          <a:p>
            <a:pPr marL="342900" indent="-342900">
              <a:spcBef>
                <a:spcPct val="20000"/>
              </a:spcBef>
              <a:buClr>
                <a:srgbClr val="0A562E"/>
              </a:buClr>
              <a:buSzPct val="200000"/>
              <a:buFont typeface="Arial" pitchFamily="34" charset="0"/>
              <a:buChar char="•"/>
            </a:pPr>
            <a:r>
              <a:rPr lang="en-US" altLang="en-US" b="1" dirty="0" smtClean="0">
                <a:latin typeface="Calibri" pitchFamily="34" charset="0"/>
              </a:rPr>
              <a:t>Less effectiveness with nasal obstruction</a:t>
            </a:r>
          </a:p>
          <a:p>
            <a:pPr marL="342900" indent="-342900">
              <a:spcBef>
                <a:spcPct val="20000"/>
              </a:spcBef>
              <a:buClr>
                <a:srgbClr val="0A562E"/>
              </a:buClr>
              <a:buSzPct val="200000"/>
              <a:buFont typeface="Arial" pitchFamily="34" charset="0"/>
              <a:buChar char="•"/>
            </a:pPr>
            <a:r>
              <a:rPr lang="en-US" altLang="en-US" b="1" dirty="0" smtClean="0">
                <a:latin typeface="Calibri" pitchFamily="34" charset="0"/>
              </a:rPr>
              <a:t>Nasal irritation and rhinorrhea</a:t>
            </a:r>
          </a:p>
          <a:p>
            <a:pPr marL="342900" indent="-342900">
              <a:spcBef>
                <a:spcPct val="20000"/>
              </a:spcBef>
              <a:buClr>
                <a:srgbClr val="0A562E"/>
              </a:buClr>
              <a:buSzPct val="200000"/>
              <a:buFont typeface="Arial" pitchFamily="34" charset="0"/>
              <a:buChar char="•"/>
            </a:pPr>
            <a:r>
              <a:rPr lang="en-US" altLang="en-US" b="1" dirty="0" smtClean="0">
                <a:latin typeface="Calibri" pitchFamily="34" charset="0"/>
              </a:rPr>
              <a:t>Mouth dryness</a:t>
            </a:r>
            <a:endParaRPr lang="en-US" altLang="en-US" b="1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76800" y="3657600"/>
            <a:ext cx="35445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40000"/>
              </a:spcBef>
              <a:buClr>
                <a:srgbClr val="0A562E"/>
              </a:buClr>
              <a:buSzPct val="200000"/>
            </a:pPr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Disadvantages of Nasal Masks</a:t>
            </a:r>
            <a:endParaRPr lang="en-US" b="1" u="sng" dirty="0" smtClean="0">
              <a:solidFill>
                <a:schemeClr val="accent3">
                  <a:lumMod val="75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VENTURI MASK</a:t>
            </a:r>
            <a:endParaRPr lang="en-US" dirty="0"/>
          </a:p>
        </p:txBody>
      </p:sp>
      <p:pic>
        <p:nvPicPr>
          <p:cNvPr id="1026" name="Picture 2" descr="C:\Users\Bilal\Desktop\page-9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0" y="1447800"/>
            <a:ext cx="4937544" cy="4114800"/>
          </a:xfrm>
          <a:prstGeom prst="rect">
            <a:avLst/>
          </a:prstGeom>
          <a:noFill/>
        </p:spPr>
      </p:pic>
      <p:pic>
        <p:nvPicPr>
          <p:cNvPr id="1027" name="Picture 3" descr="C:\Users\Bilal\Desktop\case172_fig02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828800"/>
            <a:ext cx="3362325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4114800" cy="51355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Helmet:-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Allows prolonged continuous application of NIV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Lesser complications like skin necrosis, gastric distension, and eye irritation</a:t>
            </a:r>
          </a:p>
          <a:p>
            <a:endParaRPr lang="en-IN" dirty="0"/>
          </a:p>
        </p:txBody>
      </p:sp>
      <p:pic>
        <p:nvPicPr>
          <p:cNvPr id="4" name="Picture 4" descr="Graphic"/>
          <p:cNvPicPr>
            <a:picLocks noChangeAspect="1" noChangeArrowheads="1"/>
          </p:cNvPicPr>
          <p:nvPr/>
        </p:nvPicPr>
        <p:blipFill>
          <a:blip r:embed="rId2" cstate="print">
            <a:lum bright="12000"/>
          </a:blip>
          <a:srcRect t="28889"/>
          <a:stretch>
            <a:fillRect/>
          </a:stretch>
        </p:blipFill>
        <p:spPr>
          <a:xfrm>
            <a:off x="4572000" y="228600"/>
            <a:ext cx="4572000" cy="63246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4478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hlinkClick r:id="rId2" tooltip="High flow oxygen by nasal cannula saves lives over noninvasive ventilation"/>
              </a:rPr>
              <a:t>                                                                                                      High flow oxygen by nasal cannula saves lives over noninvasive ventilation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Noninvasive ventilation’s benefits were shown in </a:t>
            </a:r>
            <a:r>
              <a:rPr lang="en-US" i="1" dirty="0" smtClean="0"/>
              <a:t>hypercarbic </a:t>
            </a:r>
            <a:r>
              <a:rPr lang="en-US" dirty="0" smtClean="0"/>
              <a:t>respiratory failure, primarily exacerbations of COPD and heart failure. This study suggests that in patients with </a:t>
            </a:r>
            <a:r>
              <a:rPr lang="en-US" i="1" dirty="0" smtClean="0"/>
              <a:t>hypoxemic</a:t>
            </a:r>
            <a:r>
              <a:rPr lang="en-US" dirty="0" smtClean="0"/>
              <a:t> respiratory failure without hypercarbia (such as due to pneumonia), high-flow oxygen by nasal cannula may be superior, and should be strongly considered as first line treatment instead of NIV.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</a:rPr>
              <a:t>Frat J-P et al. 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High-Flow Oxygen through Nasal Cannula in Acute Hypoxemic Respiratory Failure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</a:rPr>
              <a:t>. N </a:t>
            </a:r>
            <a:r>
              <a:rPr lang="en-US" sz="1200" dirty="0" err="1" smtClean="0">
                <a:solidFill>
                  <a:schemeClr val="accent3">
                    <a:lumMod val="50000"/>
                  </a:schemeClr>
                </a:solidFill>
              </a:rPr>
              <a:t>Engl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</a:rPr>
              <a:t> J Med 2015; </a:t>
            </a:r>
            <a:r>
              <a:rPr lang="en-US" sz="1200" dirty="0" err="1" smtClean="0">
                <a:solidFill>
                  <a:schemeClr val="accent3">
                    <a:lumMod val="50000"/>
                  </a:schemeClr>
                </a:solidFill>
              </a:rPr>
              <a:t>epub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</a:rPr>
              <a:t> May 17, 2015.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u="sng" dirty="0" smtClean="0">
                <a:solidFill>
                  <a:schemeClr val="accent6">
                    <a:lumMod val="50000"/>
                  </a:schemeClr>
                </a:solidFill>
              </a:rPr>
              <a:t>DEFINITION</a:t>
            </a:r>
            <a:r>
              <a:rPr lang="en-US" sz="2000" dirty="0" smtClean="0"/>
              <a:t> : -</a:t>
            </a:r>
            <a:br>
              <a:rPr lang="en-US" sz="2000" dirty="0" smtClean="0"/>
            </a:br>
            <a:r>
              <a:rPr lang="en-US" sz="2000" dirty="0" smtClean="0">
                <a:solidFill>
                  <a:schemeClr val="tx1"/>
                </a:solidFill>
              </a:rPr>
              <a:t> 	        DELIVERY OF MECHANICAL VENTILATION TO THE LUNGS THAT DON’T REQUIRE ET.T. OR TRACHEOSTOMY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458200" cy="4876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IRON LUNG     PNEUMOSUIT      CHEST    </a:t>
            </a:r>
          </a:p>
          <a:p>
            <a:pPr>
              <a:buNone/>
            </a:pPr>
            <a:r>
              <a:rPr lang="en-US" sz="1200" dirty="0" smtClean="0"/>
              <a:t>VENTILATION  	          CUIRASS       </a:t>
            </a:r>
          </a:p>
          <a:p>
            <a:pPr>
              <a:buNone/>
            </a:pPr>
            <a:r>
              <a:rPr lang="en-US" sz="1200" dirty="0" smtClean="0"/>
              <a:t>				     PNEUMOBELT              ROCKING BED    PRESSURE	VOLUME </a:t>
            </a:r>
          </a:p>
          <a:p>
            <a:pPr>
              <a:buNone/>
            </a:pPr>
            <a:r>
              <a:rPr lang="en-US" sz="1200" dirty="0" smtClean="0"/>
              <a:t>							        ASSISTED	ASSISTED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					             BIPAP 	         CPAP</a:t>
            </a: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3657600" y="1219200"/>
            <a:ext cx="1828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TYPES OF NIV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 flipH="1">
            <a:off x="4495800" y="2362200"/>
            <a:ext cx="2286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3180000">
            <a:off x="3133627" y="1924906"/>
            <a:ext cx="272751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676400" y="2590800"/>
            <a:ext cx="990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NNPV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962400" y="3048000"/>
            <a:ext cx="1295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ABDOMINAL DISPLACEMENT</a:t>
            </a:r>
            <a:endParaRPr lang="en-US" sz="1050" dirty="0"/>
          </a:p>
        </p:txBody>
      </p:sp>
      <p:sp>
        <p:nvSpPr>
          <p:cNvPr id="15" name="Rounded Rectangle 14"/>
          <p:cNvSpPr/>
          <p:nvPr/>
        </p:nvSpPr>
        <p:spPr>
          <a:xfrm>
            <a:off x="6858000" y="2590800"/>
            <a:ext cx="990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NPPV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876300" y="3467100"/>
            <a:ext cx="762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3620294" y="3999706"/>
            <a:ext cx="761206" cy="5341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6210300" y="4000500"/>
            <a:ext cx="990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7429500" y="3924300"/>
            <a:ext cx="990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4457700" y="40767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Down Arrow 39"/>
          <p:cNvSpPr/>
          <p:nvPr/>
        </p:nvSpPr>
        <p:spPr>
          <a:xfrm rot="7440000" flipH="1" flipV="1">
            <a:off x="6035040" y="1752600"/>
            <a:ext cx="2286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rot="5400000">
            <a:off x="1524000" y="3733800"/>
            <a:ext cx="838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H="1">
            <a:off x="2247900" y="36957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>
            <a:off x="6553200" y="5334000"/>
            <a:ext cx="457200" cy="304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rot="10800000" flipV="1">
            <a:off x="6019800" y="5334000"/>
            <a:ext cx="381000" cy="304800"/>
          </a:xfrm>
          <a:prstGeom prst="bentConnector3">
            <a:avLst>
              <a:gd name="adj1" fmla="val 4261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7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7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Indications and Contraindications</a:t>
            </a:r>
            <a:endParaRPr lang="en-US" dirty="0">
              <a:solidFill>
                <a:schemeClr val="accent6">
                  <a:lumMod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807946"/>
              </p:ext>
            </p:extLst>
          </p:nvPr>
        </p:nvGraphicFramePr>
        <p:xfrm>
          <a:off x="152400" y="1371600"/>
          <a:ext cx="8763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2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IRON LUNG</a:t>
            </a:r>
            <a:endParaRPr lang="en-US" dirty="0">
              <a:solidFill>
                <a:schemeClr val="accent6">
                  <a:lumMod val="25000"/>
                </a:schemeClr>
              </a:solidFill>
            </a:endParaRPr>
          </a:p>
        </p:txBody>
      </p:sp>
      <p:pic>
        <p:nvPicPr>
          <p:cNvPr id="3074" name="Picture 2" descr="C:\Users\Bilal\Desktop\images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600200"/>
            <a:ext cx="8991599" cy="5257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NNPV</a:t>
            </a:r>
            <a:endParaRPr lang="en-US" dirty="0">
              <a:solidFill>
                <a:schemeClr val="accent6">
                  <a:lumMod val="25000"/>
                </a:schemeClr>
              </a:solidFill>
            </a:endParaRPr>
          </a:p>
        </p:txBody>
      </p:sp>
      <p:pic>
        <p:nvPicPr>
          <p:cNvPr id="5122" name="Picture 2" descr="C:\Users\Bilal\Desktop\neuromuscular-respiratory-failure-32-63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52562"/>
            <a:ext cx="9144000" cy="5405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CHEST CUIRASS</a:t>
            </a:r>
            <a:endParaRPr lang="en-US" dirty="0">
              <a:solidFill>
                <a:schemeClr val="accent6">
                  <a:lumMod val="25000"/>
                </a:schemeClr>
              </a:solidFill>
            </a:endParaRPr>
          </a:p>
        </p:txBody>
      </p:sp>
      <p:pic>
        <p:nvPicPr>
          <p:cNvPr id="4098" name="Picture 2" descr="C:\Users\Bilal\Desktop\image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88392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ROCKING BED</a:t>
            </a:r>
            <a:endParaRPr lang="en-US" dirty="0">
              <a:solidFill>
                <a:schemeClr val="accent6">
                  <a:lumMod val="25000"/>
                </a:schemeClr>
              </a:solidFill>
            </a:endParaRPr>
          </a:p>
        </p:txBody>
      </p:sp>
      <p:pic>
        <p:nvPicPr>
          <p:cNvPr id="1026" name="Picture 2" descr="C:\Users\Bilal\Desktop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22436"/>
            <a:ext cx="8153400" cy="510216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05000" y="1676400"/>
            <a:ext cx="5562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PNEUMOBELT</a:t>
            </a:r>
            <a:endParaRPr lang="en-US" dirty="0">
              <a:solidFill>
                <a:schemeClr val="accent6">
                  <a:lumMod val="25000"/>
                </a:schemeClr>
              </a:solidFill>
            </a:endParaRPr>
          </a:p>
        </p:txBody>
      </p:sp>
      <p:pic>
        <p:nvPicPr>
          <p:cNvPr id="2051" name="Picture 3" descr="C:\Users\Bilal\Desktop\respiratory-physiotherapy-on-sla-patients-23-72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   </a:t>
            </a:r>
            <a:r>
              <a:rPr lang="en-US" b="1" u="sng" dirty="0" smtClean="0"/>
              <a:t>NPPV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i="1" u="sng" dirty="0" smtClean="0">
                <a:solidFill>
                  <a:schemeClr val="accent6">
                    <a:lumMod val="50000"/>
                  </a:schemeClr>
                </a:solidFill>
              </a:rPr>
              <a:t>BIPAP</a:t>
            </a:r>
            <a:r>
              <a:rPr lang="en-US" dirty="0" smtClean="0"/>
              <a:t>                       </a:t>
            </a:r>
            <a:r>
              <a:rPr lang="en-US" i="1" dirty="0" smtClean="0"/>
              <a:t> </a:t>
            </a:r>
            <a:r>
              <a:rPr lang="en-US" i="1" u="sng" dirty="0" smtClean="0">
                <a:solidFill>
                  <a:schemeClr val="accent6">
                    <a:lumMod val="50000"/>
                  </a:schemeClr>
                </a:solidFill>
              </a:rPr>
              <a:t>CPAP</a:t>
            </a:r>
            <a:endParaRPr lang="en-US" i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50292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Exacerbation of COPD with Respiratory acidosis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Type II respiratory failure with chest wall deformity or neuromuscular disease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Failure of CPAP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Pneumonia with respiratory acidosis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Therapeutic trial with a view to intubation if it fails</a:t>
            </a:r>
          </a:p>
          <a:p>
            <a:pPr>
              <a:lnSpc>
                <a:spcPct val="90000"/>
              </a:lnSpc>
              <a:defRPr/>
            </a:pPr>
            <a:r>
              <a:rPr lang="en-GB" sz="2400" dirty="0" smtClean="0"/>
              <a:t>Others (ARDS, post-op respiratory failure, to buy time prior to intubation)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GB" dirty="0" smtClean="0"/>
              <a:t>Cardiogenic Pulmonary Oedema</a:t>
            </a:r>
          </a:p>
          <a:p>
            <a:pPr>
              <a:defRPr/>
            </a:pPr>
            <a:r>
              <a:rPr lang="en-GB" dirty="0" smtClean="0"/>
              <a:t>Obstructive Sleep Apnoea</a:t>
            </a:r>
          </a:p>
          <a:p>
            <a:pPr>
              <a:defRPr/>
            </a:pPr>
            <a:r>
              <a:rPr lang="en-GB" dirty="0" smtClean="0"/>
              <a:t>Chest Wall Trauma if hypoxic on adequate analgesia</a:t>
            </a:r>
          </a:p>
          <a:p>
            <a:pPr>
              <a:defRPr/>
            </a:pPr>
            <a:r>
              <a:rPr lang="en-GB" dirty="0" smtClean="0"/>
              <a:t>Pneumonia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465</Words>
  <Application>Microsoft Office PowerPoint</Application>
  <PresentationFormat>On-screen Show (4:3)</PresentationFormat>
  <Paragraphs>137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Equity</vt:lpstr>
      <vt:lpstr>NON INVASIVE VENTILATION</vt:lpstr>
      <vt:lpstr>       DEFINITION : -           DELIVERY OF MECHANICAL VENTILATION TO THE LUNGS THAT DON’T REQUIRE ET.T. OR TRACHEOSTOMY</vt:lpstr>
      <vt:lpstr>Indications and Contraindications</vt:lpstr>
      <vt:lpstr>IRON LUNG</vt:lpstr>
      <vt:lpstr>NNPV</vt:lpstr>
      <vt:lpstr>CHEST CUIRASS</vt:lpstr>
      <vt:lpstr>ROCKING BED</vt:lpstr>
      <vt:lpstr>PNEUMOBELT</vt:lpstr>
      <vt:lpstr>                       NPPV       BIPAP                        CPAP</vt:lpstr>
      <vt:lpstr>BIPAP</vt:lpstr>
      <vt:lpstr>Patient Selection</vt:lpstr>
      <vt:lpstr>PowerPoint Presentation</vt:lpstr>
      <vt:lpstr>INTERFACES</vt:lpstr>
      <vt:lpstr>FULL FACE MASK</vt:lpstr>
      <vt:lpstr>NASAL PILLOWS OR NASAL     CUSHIONS</vt:lpstr>
      <vt:lpstr>NASAL MASK</vt:lpstr>
      <vt:lpstr>VENTURI MASK</vt:lpstr>
      <vt:lpstr>PowerPoint Presentation</vt:lpstr>
      <vt:lpstr>                                                                                                      High flow oxygen by nasal cannula saves lives over noninvasive ventilation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INVASIVE VENTILATION</dc:title>
  <dc:creator>Bilal</dc:creator>
  <cp:lastModifiedBy>Admin</cp:lastModifiedBy>
  <cp:revision>39</cp:revision>
  <dcterms:created xsi:type="dcterms:W3CDTF">2015-08-25T20:43:21Z</dcterms:created>
  <dcterms:modified xsi:type="dcterms:W3CDTF">2015-09-08T09:40:27Z</dcterms:modified>
</cp:coreProperties>
</file>