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todate.com" TargetMode="External"/><Relationship Id="rId2" Type="http://schemas.openxmlformats.org/officeDocument/2006/relationships/hyperlink" Target="http://www.brit-thoracic.org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medicin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SPONTANEOUS PNEUMOTHORAX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Yewande</a:t>
            </a:r>
            <a:r>
              <a:rPr lang="en-US" dirty="0" smtClean="0"/>
              <a:t> </a:t>
            </a:r>
            <a:r>
              <a:rPr lang="en-US" dirty="0" err="1" smtClean="0"/>
              <a:t>Olupitan</a:t>
            </a:r>
            <a:endParaRPr lang="en-US" dirty="0" smtClean="0"/>
          </a:p>
          <a:p>
            <a:r>
              <a:rPr lang="en-US" dirty="0" smtClean="0"/>
              <a:t>Senior House Officer Emergency Medicine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2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5520" y="72136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900"/>
            <a:ext cx="9144000" cy="642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4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 &amp;Discharge with ED review with CXR 2wks</a:t>
            </a:r>
          </a:p>
          <a:p>
            <a:r>
              <a:rPr lang="en-US" dirty="0" smtClean="0"/>
              <a:t>Secondary pneumothorax successfully treated with aspiration-Admit under Inpatient Medical TOC</a:t>
            </a:r>
          </a:p>
          <a:p>
            <a:r>
              <a:rPr lang="en-US" dirty="0" smtClean="0"/>
              <a:t>Discharge </a:t>
            </a:r>
            <a:r>
              <a:rPr lang="en-US" dirty="0" err="1" smtClean="0"/>
              <a:t>advcice</a:t>
            </a:r>
            <a:r>
              <a:rPr lang="en-US" dirty="0" smtClean="0"/>
              <a:t> against </a:t>
            </a:r>
            <a:r>
              <a:rPr lang="en-US" dirty="0" err="1" smtClean="0"/>
              <a:t>flying,diving</a:t>
            </a:r>
            <a:endParaRPr lang="en-US" dirty="0" smtClean="0"/>
          </a:p>
          <a:p>
            <a:r>
              <a:rPr lang="en-US" dirty="0" smtClean="0"/>
              <a:t>KIV Recurrence: 25%-50% in first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Listening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QUESTIONS, QUERIES,CLARIFICATIONS….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8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 Guidance Notes July 2014</a:t>
            </a:r>
          </a:p>
          <a:p>
            <a:r>
              <a:rPr lang="en-US" dirty="0" smtClean="0">
                <a:hlinkClick r:id="rId2"/>
              </a:rPr>
              <a:t>www.brit-thoracic.org.uk</a:t>
            </a:r>
            <a:endParaRPr lang="en-US" dirty="0"/>
          </a:p>
          <a:p>
            <a:r>
              <a:rPr lang="en-US" dirty="0" err="1" smtClean="0"/>
              <a:t>www.nejm.org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www.uptodate.com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www.emedicine.com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presence of air or gas within the pleural cavity which can impair oxygenation and/or ventilation.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7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Ruptured </a:t>
            </a:r>
            <a:r>
              <a:rPr lang="en-US" dirty="0" err="1" smtClean="0"/>
              <a:t>Subpleural</a:t>
            </a:r>
            <a:r>
              <a:rPr lang="en-US" dirty="0" smtClean="0"/>
              <a:t> Bullae(Primary)</a:t>
            </a:r>
          </a:p>
          <a:p>
            <a:r>
              <a:rPr lang="en-US" dirty="0" smtClean="0"/>
              <a:t>Secondary causes include:</a:t>
            </a:r>
          </a:p>
          <a:p>
            <a:r>
              <a:rPr lang="en-US" dirty="0" smtClean="0"/>
              <a:t>Asthma</a:t>
            </a:r>
          </a:p>
          <a:p>
            <a:r>
              <a:rPr lang="en-US" dirty="0" smtClean="0"/>
              <a:t>COPD</a:t>
            </a:r>
          </a:p>
          <a:p>
            <a:r>
              <a:rPr lang="en-US" dirty="0" smtClean="0"/>
              <a:t>Tuberculosis</a:t>
            </a:r>
          </a:p>
          <a:p>
            <a:r>
              <a:rPr lang="en-US" dirty="0" smtClean="0"/>
              <a:t>Malignancy</a:t>
            </a:r>
          </a:p>
          <a:p>
            <a:r>
              <a:rPr lang="en-US" dirty="0" smtClean="0"/>
              <a:t>Bronchiectasis/Cystic Fibrosis</a:t>
            </a:r>
          </a:p>
          <a:p>
            <a:r>
              <a:rPr lang="en-US" dirty="0" smtClean="0"/>
              <a:t>Idiopathic pulmonary Fibrosis</a:t>
            </a:r>
          </a:p>
          <a:p>
            <a:r>
              <a:rPr lang="en-US" dirty="0" err="1" smtClean="0"/>
              <a:t>Sarcoidosis</a:t>
            </a:r>
            <a:endParaRPr lang="en-US" dirty="0" smtClean="0"/>
          </a:p>
          <a:p>
            <a:r>
              <a:rPr lang="en-US" dirty="0" smtClean="0"/>
              <a:t>Pneumocystis </a:t>
            </a:r>
            <a:r>
              <a:rPr lang="en-US" dirty="0" err="1" smtClean="0"/>
              <a:t>carinii</a:t>
            </a:r>
            <a:r>
              <a:rPr lang="en-US" dirty="0" smtClean="0"/>
              <a:t> pneumonia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6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COMMON?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7.4 per 100,000 /year USA</a:t>
            </a:r>
          </a:p>
          <a:p>
            <a:r>
              <a:rPr lang="en-US" dirty="0" smtClean="0"/>
              <a:t>37 per 100,000/year UK</a:t>
            </a:r>
          </a:p>
          <a:p>
            <a:pPr marL="0" indent="0">
              <a:buNone/>
            </a:pPr>
            <a:r>
              <a:rPr lang="en-US" dirty="0" smtClean="0"/>
              <a:t>Incidence substantially lower in Females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AFFECTED?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Tall, thin MALES</a:t>
            </a:r>
          </a:p>
          <a:p>
            <a:r>
              <a:rPr lang="en-US" dirty="0" smtClean="0"/>
              <a:t>Smokers</a:t>
            </a:r>
          </a:p>
          <a:p>
            <a:r>
              <a:rPr lang="en-US" dirty="0" err="1" smtClean="0"/>
              <a:t>Marfan’s</a:t>
            </a:r>
            <a:r>
              <a:rPr lang="en-US" dirty="0" smtClean="0"/>
              <a:t> syndrome</a:t>
            </a:r>
          </a:p>
          <a:p>
            <a:r>
              <a:rPr lang="en-US" dirty="0" err="1" smtClean="0"/>
              <a:t>Homocystinuria</a:t>
            </a:r>
            <a:endParaRPr lang="en-US" dirty="0" smtClean="0"/>
          </a:p>
          <a:p>
            <a:r>
              <a:rPr lang="en-US" dirty="0" smtClean="0"/>
              <a:t>Family history</a:t>
            </a:r>
          </a:p>
          <a:p>
            <a:r>
              <a:rPr lang="en-US" dirty="0" smtClean="0"/>
              <a:t>Thoracic Endometriosis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2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Pleuritic</a:t>
            </a:r>
            <a:r>
              <a:rPr lang="en-US" dirty="0" smtClean="0"/>
              <a:t> chest pain-severity of which varies depending on degree of lung collapse.</a:t>
            </a:r>
          </a:p>
          <a:p>
            <a:r>
              <a:rPr lang="en-US" dirty="0" smtClean="0"/>
              <a:t>Acute Shortness of Breath</a:t>
            </a:r>
          </a:p>
          <a:p>
            <a:r>
              <a:rPr lang="en-US" dirty="0" smtClean="0"/>
              <a:t>Normal physical examination</a:t>
            </a:r>
          </a:p>
          <a:p>
            <a:r>
              <a:rPr lang="en-US" dirty="0" smtClean="0"/>
              <a:t>Tachypnea</a:t>
            </a:r>
          </a:p>
          <a:p>
            <a:r>
              <a:rPr lang="en-US" dirty="0" err="1" smtClean="0"/>
              <a:t>Asymetric</a:t>
            </a:r>
            <a:r>
              <a:rPr lang="en-US" dirty="0" smtClean="0"/>
              <a:t> chest expansion</a:t>
            </a:r>
          </a:p>
          <a:p>
            <a:r>
              <a:rPr lang="en-US" dirty="0" smtClean="0"/>
              <a:t>Reduced breath sounds</a:t>
            </a:r>
          </a:p>
          <a:p>
            <a:r>
              <a:rPr lang="en-US" dirty="0" smtClean="0"/>
              <a:t>Tachycardia</a:t>
            </a:r>
          </a:p>
          <a:p>
            <a:r>
              <a:rPr lang="en-US" dirty="0" smtClean="0"/>
              <a:t>Hypoxia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1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Arterial Blood Gas:</a:t>
            </a:r>
          </a:p>
          <a:p>
            <a:r>
              <a:rPr lang="en-US" dirty="0" smtClean="0"/>
              <a:t>Hypoxia</a:t>
            </a:r>
          </a:p>
          <a:p>
            <a:r>
              <a:rPr lang="en-US" dirty="0" err="1" smtClean="0"/>
              <a:t>Acidemia</a:t>
            </a:r>
            <a:endParaRPr lang="en-US" dirty="0" smtClean="0"/>
          </a:p>
          <a:p>
            <a:r>
              <a:rPr lang="en-US" dirty="0" err="1" smtClean="0"/>
              <a:t>Hypercarbia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Depending on degree of  Cardiopulmonary compromise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4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RADIOLOGIC FINDINGS</a:t>
            </a:r>
            <a:endParaRPr lang="en-US" dirty="0"/>
          </a:p>
        </p:txBody>
      </p:sp>
      <p:pic>
        <p:nvPicPr>
          <p:cNvPr id="6" name="Picture Placeholder 5" descr="pneumothorax_xray_marked.jpg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" r="1430"/>
          <a:stretch>
            <a:fillRect/>
          </a:stretch>
        </p:blipFill>
        <p:spPr>
          <a:xfrm>
            <a:off x="1991361" y="0"/>
            <a:ext cx="5801360" cy="4267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Chest </a:t>
            </a:r>
            <a:r>
              <a:rPr lang="en-US" dirty="0" err="1" smtClean="0"/>
              <a:t>Xray</a:t>
            </a:r>
            <a:r>
              <a:rPr lang="en-US" dirty="0" smtClean="0"/>
              <a:t> is Key!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8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BRITISH THORACIC SOCIETY GUIDELINES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80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97</TotalTime>
  <Words>195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Orbit</vt:lpstr>
      <vt:lpstr>SPONTANEOUS PNEUMOTHORAX</vt:lpstr>
      <vt:lpstr>WHAT?</vt:lpstr>
      <vt:lpstr>WHY?</vt:lpstr>
      <vt:lpstr>HOW COMMON?</vt:lpstr>
      <vt:lpstr>WHO’S AFFECTED?</vt:lpstr>
      <vt:lpstr>CLINICAL PICTURE</vt:lpstr>
      <vt:lpstr>FINDINGS</vt:lpstr>
      <vt:lpstr>RADIOLOGIC FINDINGS</vt:lpstr>
      <vt:lpstr>MANAGEMENT</vt:lpstr>
      <vt:lpstr>PowerPoint Presentation</vt:lpstr>
      <vt:lpstr>OUTCOME</vt:lpstr>
      <vt:lpstr>Thanks for Listening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SPONTANEOUS PNEUMOTHORAX</dc:title>
  <dc:creator>SYE OLUPITAN</dc:creator>
  <cp:lastModifiedBy>Admin</cp:lastModifiedBy>
  <cp:revision>9</cp:revision>
  <dcterms:created xsi:type="dcterms:W3CDTF">2015-09-03T04:36:25Z</dcterms:created>
  <dcterms:modified xsi:type="dcterms:W3CDTF">2015-09-08T09:39:17Z</dcterms:modified>
</cp:coreProperties>
</file>