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032" autoAdjust="0"/>
  </p:normalViewPr>
  <p:slideViewPr>
    <p:cSldViewPr snapToGrid="0" snapToObjects="1">
      <p:cViewPr>
        <p:scale>
          <a:sx n="66" d="100"/>
          <a:sy n="66" d="100"/>
        </p:scale>
        <p:origin x="-1722" y="-24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93BA4-9876-4396-A29D-1CF67AE0C61E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96C13-3B11-454C-9EF2-42A03673CC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09599-53CA-462B-9878-1D10E1B37FE0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EC579-5EAB-46FD-A05A-751BEFDD1E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BB1FC-DD9B-41D3-B2FC-1834C597A601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1A71C-A9C2-4A21-9A95-A7A9C4A8AC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0008C-6CE3-4C14-9599-91F5E3CD4B07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F9182-0FD6-4CEE-BA82-2A368B9B46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C1519-F5C7-4C1D-91CE-7FC785CC3C45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DB0F5-E484-4DF3-BEF9-58555E21AB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9F6F4B-E970-4137-9DD2-6D919A49F293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C68CA-3CE4-4E35-9F5A-91C94D6194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A6C42-EA1D-4B68-909E-A57DCAA06FEA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44C3F-AC13-4001-81CF-FFDA88270C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60D7E0-4B7D-43AD-926C-7D216906EB6D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C22F6-FE3B-4E31-BB96-16221C0340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0173-2F72-4555-BCC2-706C539D90FE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6EE04-B9BA-48EE-BEC6-BCC3819008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A4D0D-7676-46B6-A4C6-5278B1A2F48B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8C553-BB31-4672-A234-057B50BA26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E898F-A0F7-46F7-BBFC-49B286ECF3E4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pPr>
              <a:defRPr/>
            </a:pPr>
            <a:fld id="{6BC987A9-3C85-4C9B-9E97-0E400C2391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29D5D4E-9D57-45C3-8A17-7BC598C848B4}" type="datetime1">
              <a:rPr lang="en-US" altLang="en-US" smtClean="0"/>
              <a:pPr>
                <a:defRPr/>
              </a:pPr>
              <a:t>5/17/2016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DC2B8A8-16F2-4F52-BCB9-808B19552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gif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waiting 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78" y="6724522"/>
            <a:ext cx="1706423" cy="1279819"/>
          </a:xfrm>
          <a:prstGeom prst="rect">
            <a:avLst/>
          </a:prstGeom>
        </p:spPr>
      </p:pic>
      <p:pic>
        <p:nvPicPr>
          <p:cNvPr id="74" name="Picture 73" descr="sligo_slider2.jpg"/>
          <p:cNvPicPr>
            <a:picLocks noChangeAspect="1"/>
          </p:cNvPicPr>
          <p:nvPr/>
        </p:nvPicPr>
        <p:blipFill>
          <a:blip r:embed="rId3"/>
          <a:srcRect t="13916"/>
          <a:stretch>
            <a:fillRect/>
          </a:stretch>
        </p:blipFill>
        <p:spPr>
          <a:xfrm>
            <a:off x="4614836" y="1854150"/>
            <a:ext cx="1920240" cy="1238286"/>
          </a:xfrm>
          <a:prstGeom prst="rect">
            <a:avLst/>
          </a:prstGeom>
        </p:spPr>
      </p:pic>
      <p:pic>
        <p:nvPicPr>
          <p:cNvPr id="72" name="Picture 71" descr="Benbulbenmou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477" y="1808079"/>
            <a:ext cx="2103120" cy="1577340"/>
          </a:xfrm>
          <a:prstGeom prst="rect">
            <a:avLst/>
          </a:prstGeom>
        </p:spPr>
      </p:pic>
      <p:pic>
        <p:nvPicPr>
          <p:cNvPr id="2205" name="Picture 157" descr="C:\Users\michaelsweeney\Desktop\ART for waiting room\paddy and ed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1034">
            <a:off x="5030253" y="5820212"/>
            <a:ext cx="1479630" cy="1109723"/>
          </a:xfrm>
          <a:prstGeom prst="rect">
            <a:avLst/>
          </a:prstGeom>
          <a:noFill/>
        </p:spPr>
      </p:pic>
      <p:pic>
        <p:nvPicPr>
          <p:cNvPr id="2206" name="Picture 158" descr="C:\Users\MICHAE~1\AppData\Local\Temp\notesFCBCEE\IMG_15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9976" y="5821258"/>
            <a:ext cx="1344006" cy="1008005"/>
          </a:xfrm>
          <a:prstGeom prst="rect">
            <a:avLst/>
          </a:prstGeom>
          <a:noFill/>
        </p:spPr>
      </p:pic>
      <p:pic>
        <p:nvPicPr>
          <p:cNvPr id="2204" name="Picture 156" descr="C:\Users\michaelsweeney\Desktop\ART for waiting room\SchoolArtInED013J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239894">
            <a:off x="3278088" y="7390600"/>
            <a:ext cx="1621273" cy="982221"/>
          </a:xfrm>
          <a:prstGeom prst="rect">
            <a:avLst/>
          </a:prstGeom>
          <a:noFill/>
        </p:spPr>
      </p:pic>
      <p:pic>
        <p:nvPicPr>
          <p:cNvPr id="2203" name="Picture 155" descr="C:\Users\michaelsweeney\Pictures\website\2015 pics\Sligo champion art article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67941">
            <a:off x="4040109" y="5875865"/>
            <a:ext cx="1301127" cy="977110"/>
          </a:xfrm>
          <a:prstGeom prst="rect">
            <a:avLst/>
          </a:prstGeom>
          <a:noFill/>
        </p:spPr>
      </p:pic>
      <p:pic>
        <p:nvPicPr>
          <p:cNvPr id="46" name="Picture 45" descr="bob the builder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" y="5222669"/>
            <a:ext cx="380720" cy="579447"/>
          </a:xfrm>
          <a:prstGeom prst="rect">
            <a:avLst/>
          </a:prstGeom>
        </p:spPr>
      </p:pic>
      <p:sp>
        <p:nvSpPr>
          <p:cNvPr id="2051" name="Title 1"/>
          <p:cNvSpPr txBox="1">
            <a:spLocks/>
          </p:cNvSpPr>
          <p:nvPr/>
        </p:nvSpPr>
        <p:spPr bwMode="auto">
          <a:xfrm>
            <a:off x="9525" y="-11113"/>
            <a:ext cx="6858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altLang="en-US" sz="1400" b="1"/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9525" y="-54065"/>
            <a:ext cx="6858000" cy="15081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GB" altLang="en-US" sz="4000" b="1" dirty="0">
              <a:solidFill>
                <a:srgbClr val="0D0D0D"/>
              </a:solidFill>
              <a:latin typeface="Times" charset="0"/>
            </a:endParaRPr>
          </a:p>
          <a:p>
            <a:pPr algn="ctr"/>
            <a:r>
              <a:rPr lang="en-IE" sz="2000" b="1" dirty="0"/>
              <a:t>Art in the Waiting Room</a:t>
            </a:r>
            <a:r>
              <a:rPr lang="en-IE" sz="1600" b="1" dirty="0"/>
              <a:t>: </a:t>
            </a:r>
            <a:endParaRPr lang="en-IE" sz="1600" b="1" dirty="0" smtClean="0"/>
          </a:p>
          <a:p>
            <a:pPr algn="ctr"/>
            <a:r>
              <a:rPr lang="en-IE" sz="1600" b="1" dirty="0" smtClean="0"/>
              <a:t>A </a:t>
            </a:r>
            <a:r>
              <a:rPr lang="en-IE" sz="1600" b="1" dirty="0"/>
              <a:t>Quality Improvement Project – The Emergency Department Collaborating with the Local Community</a:t>
            </a:r>
            <a:endParaRPr lang="en-IE" sz="1600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65892" y="2697227"/>
            <a:ext cx="2665414" cy="2228880"/>
          </a:xfrm>
          <a:prstGeom prst="wedgeEllipseCallout">
            <a:avLst/>
          </a:prstGeom>
          <a:solidFill>
            <a:srgbClr val="00206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577850" algn="l"/>
              </a:tabLst>
            </a:pPr>
            <a:r>
              <a:rPr lang="en-US" sz="600" b="1" u="sng" dirty="0" smtClean="0">
                <a:solidFill>
                  <a:schemeClr val="bg1"/>
                </a:solidFill>
                <a:latin typeface="Comic Sans MS" pitchFamily="66" charset="0"/>
                <a:ea typeface="SimHei" pitchFamily="49" charset="-122"/>
                <a:cs typeface="Aharoni" pitchFamily="2" charset="-79"/>
              </a:rPr>
              <a:t>What was the issue?</a:t>
            </a:r>
            <a:endParaRPr lang="en-IE" sz="600" b="1" u="sng" dirty="0">
              <a:solidFill>
                <a:schemeClr val="bg1"/>
              </a:solidFill>
              <a:latin typeface="Comic Sans MS" pitchFamily="66" charset="0"/>
              <a:ea typeface="SimHei" pitchFamily="49" charset="-122"/>
              <a:cs typeface="Aharoni" pitchFamily="2" charset="-79"/>
            </a:endParaRPr>
          </a:p>
          <a:p>
            <a:pPr>
              <a:buFontTx/>
              <a:buChar char="•"/>
              <a:tabLst>
                <a:tab pos="577850" algn="l"/>
              </a:tabLst>
            </a:pPr>
            <a:endParaRPr lang="en-IE" sz="600" b="1" u="sng" dirty="0">
              <a:solidFill>
                <a:schemeClr val="bg1"/>
              </a:solidFill>
              <a:latin typeface="Comic Sans MS" pitchFamily="66" charset="0"/>
              <a:ea typeface="SimHei" pitchFamily="49" charset="-122"/>
              <a:cs typeface="Aharoni" pitchFamily="2" charset="-79"/>
            </a:endParaRPr>
          </a:p>
          <a:p>
            <a:pPr>
              <a:buFontTx/>
              <a:buChar char="•"/>
              <a:tabLst>
                <a:tab pos="577850" algn="l"/>
              </a:tabLst>
            </a:pPr>
            <a:r>
              <a:rPr lang="en-IE" sz="600" b="1" dirty="0" smtClean="0">
                <a:solidFill>
                  <a:schemeClr val="bg1"/>
                </a:solidFill>
                <a:latin typeface="Comic Sans MS" pitchFamily="66" charset="0"/>
                <a:ea typeface="SimHei" pitchFamily="49" charset="-122"/>
                <a:cs typeface="Aharoni" pitchFamily="2" charset="-79"/>
              </a:rPr>
              <a:t>Our newly refurbished waiting room looked bare and cold</a:t>
            </a:r>
          </a:p>
          <a:p>
            <a:pPr>
              <a:buFontTx/>
              <a:buChar char="•"/>
              <a:tabLst>
                <a:tab pos="577850" algn="l"/>
              </a:tabLst>
            </a:pPr>
            <a:r>
              <a:rPr lang="en-IE" sz="600" b="1" dirty="0" smtClean="0">
                <a:solidFill>
                  <a:schemeClr val="bg1"/>
                </a:solidFill>
                <a:latin typeface="Comic Sans MS" pitchFamily="66" charset="0"/>
                <a:ea typeface="SimHei" pitchFamily="49" charset="-122"/>
                <a:cs typeface="Aharoni" pitchFamily="2" charset="-79"/>
              </a:rPr>
              <a:t>ED Waiting Rooms are already stressful environments</a:t>
            </a:r>
          </a:p>
          <a:p>
            <a:pPr>
              <a:buFontTx/>
              <a:buChar char="•"/>
              <a:tabLst>
                <a:tab pos="577850" algn="l"/>
              </a:tabLst>
            </a:pPr>
            <a:r>
              <a:rPr lang="en-US" sz="600" b="1" dirty="0" smtClean="0">
                <a:solidFill>
                  <a:schemeClr val="bg1"/>
                </a:solidFill>
                <a:latin typeface="Comic Sans MS" pitchFamily="66" charset="0"/>
                <a:ea typeface="SimHei" pitchFamily="49" charset="-122"/>
                <a:cs typeface="Aharoni" pitchFamily="2" charset="-79"/>
              </a:rPr>
              <a:t>What can be done to improve the patient’s experience?</a:t>
            </a:r>
          </a:p>
          <a:p>
            <a:pPr>
              <a:buFontTx/>
              <a:buChar char="•"/>
              <a:tabLst>
                <a:tab pos="577850" algn="l"/>
              </a:tabLst>
            </a:pPr>
            <a:r>
              <a:rPr lang="en-US" sz="600" b="1" dirty="0" smtClean="0">
                <a:solidFill>
                  <a:schemeClr val="bg1"/>
                </a:solidFill>
                <a:latin typeface="Comic Sans MS" pitchFamily="66" charset="0"/>
                <a:ea typeface="SimHei" pitchFamily="49" charset="-122"/>
                <a:cs typeface="Aharoni" pitchFamily="2" charset="-79"/>
              </a:rPr>
              <a:t>There was no money left in the pot to decorate the Waiting Room</a:t>
            </a:r>
            <a:endParaRPr lang="en-IE" sz="600" b="1" dirty="0" smtClean="0">
              <a:solidFill>
                <a:schemeClr val="bg1"/>
              </a:solidFill>
              <a:latin typeface="Comic Sans MS" pitchFamily="66" charset="0"/>
              <a:ea typeface="SimHei" pitchFamily="49" charset="-122"/>
              <a:cs typeface="Aharoni" pitchFamily="2" charset="-79"/>
            </a:endParaRPr>
          </a:p>
          <a:p>
            <a:pPr>
              <a:tabLst>
                <a:tab pos="577850" algn="l"/>
              </a:tabLst>
            </a:pPr>
            <a:endParaRPr lang="en-IE" sz="900" b="1" dirty="0">
              <a:latin typeface="Times" charset="0"/>
            </a:endParaRPr>
          </a:p>
          <a:p>
            <a:pPr marL="1143000" lvl="2" indent="-228600">
              <a:buFontTx/>
              <a:buChar char="•"/>
              <a:tabLst>
                <a:tab pos="577850" algn="l"/>
              </a:tabLst>
            </a:pPr>
            <a:endParaRPr lang="en-IE" sz="800" b="1" dirty="0">
              <a:latin typeface="Times" charset="0"/>
            </a:endParaRPr>
          </a:p>
          <a:p>
            <a:pPr>
              <a:tabLst>
                <a:tab pos="577850" algn="l"/>
              </a:tabLst>
            </a:pPr>
            <a:r>
              <a:rPr lang="en-IE" sz="1000" b="1" dirty="0">
                <a:latin typeface="Times" charset="0"/>
              </a:rPr>
              <a:t>	</a:t>
            </a:r>
            <a:endParaRPr lang="ga-IE" sz="1000" b="1" dirty="0">
              <a:latin typeface="Times" charset="0"/>
            </a:endParaRPr>
          </a:p>
          <a:p>
            <a:pPr>
              <a:tabLst>
                <a:tab pos="577850" algn="l"/>
              </a:tabLst>
            </a:pPr>
            <a:endParaRPr lang="en-US" sz="1000" dirty="0">
              <a:latin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6950" y="1498600"/>
            <a:ext cx="3044825" cy="396875"/>
          </a:xfrm>
          <a:prstGeom prst="rect">
            <a:avLst/>
          </a:prstGeom>
          <a:noFill/>
          <a:effectLst>
            <a:softEdge rad="317500"/>
          </a:effectLst>
        </p:spPr>
        <p:txBody>
          <a:bodyPr>
            <a:spAutoFit/>
          </a:bodyPr>
          <a:lstStyle/>
          <a:p>
            <a:endParaRPr lang="en-IE" altLang="en-US" sz="1000"/>
          </a:p>
          <a:p>
            <a:endParaRPr lang="en-IE" altLang="en-US" sz="1000"/>
          </a:p>
        </p:txBody>
      </p:sp>
      <p:sp>
        <p:nvSpPr>
          <p:cNvPr id="8" name="TextBox 7"/>
          <p:cNvSpPr txBox="1"/>
          <p:nvPr/>
        </p:nvSpPr>
        <p:spPr>
          <a:xfrm>
            <a:off x="4822463" y="8117593"/>
            <a:ext cx="184345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IE" sz="450" u="sng" dirty="0" smtClean="0">
                <a:latin typeface="+mj-lt"/>
              </a:rPr>
              <a:t>References:</a:t>
            </a:r>
          </a:p>
          <a:p>
            <a:pPr marL="228600" indent="-228600">
              <a:buSzPct val="100000"/>
              <a:buAutoNum type="arabicPeriod"/>
            </a:pPr>
            <a:r>
              <a:rPr lang="en-IE" sz="450" b="1" dirty="0" smtClean="0">
                <a:latin typeface="+mj-lt"/>
              </a:rPr>
              <a:t>Nanda U et al</a:t>
            </a:r>
            <a:r>
              <a:rPr lang="en-IE" sz="450" dirty="0" smtClean="0">
                <a:latin typeface="+mj-lt"/>
              </a:rPr>
              <a:t>. Impact </a:t>
            </a:r>
            <a:r>
              <a:rPr lang="en-IE" sz="450" dirty="0">
                <a:latin typeface="+mj-lt"/>
              </a:rPr>
              <a:t>of visual art on patient </a:t>
            </a:r>
            <a:r>
              <a:rPr lang="en-IE" sz="450" dirty="0" err="1">
                <a:latin typeface="+mj-lt"/>
              </a:rPr>
              <a:t>behavior</a:t>
            </a:r>
            <a:r>
              <a:rPr lang="en-IE" sz="450" dirty="0">
                <a:latin typeface="+mj-lt"/>
              </a:rPr>
              <a:t> in the emergency department waiting room</a:t>
            </a:r>
            <a:r>
              <a:rPr lang="en-IE" sz="450" dirty="0" smtClean="0">
                <a:latin typeface="+mj-lt"/>
              </a:rPr>
              <a:t>. </a:t>
            </a:r>
            <a:r>
              <a:rPr lang="en-IE" sz="450" i="1" dirty="0" smtClean="0">
                <a:latin typeface="+mj-lt"/>
              </a:rPr>
              <a:t>Journal of Emergency Medicine. </a:t>
            </a:r>
            <a:r>
              <a:rPr lang="en-IE" sz="450" dirty="0">
                <a:latin typeface="+mj-lt"/>
              </a:rPr>
              <a:t>2012 </a:t>
            </a:r>
            <a:r>
              <a:rPr lang="en-IE" sz="450" dirty="0" smtClean="0">
                <a:latin typeface="+mj-lt"/>
              </a:rPr>
              <a:t>;43(1</a:t>
            </a:r>
            <a:r>
              <a:rPr lang="en-IE" sz="450" dirty="0">
                <a:latin typeface="+mj-lt"/>
              </a:rPr>
              <a:t>):172-81</a:t>
            </a:r>
            <a:r>
              <a:rPr lang="en-IE" sz="450" dirty="0" smtClean="0">
                <a:latin typeface="+mj-lt"/>
              </a:rPr>
              <a:t>.</a:t>
            </a:r>
          </a:p>
          <a:p>
            <a:pPr marL="228600" indent="-228600">
              <a:buFontTx/>
              <a:buAutoNum type="arabicPeriod"/>
            </a:pPr>
            <a:r>
              <a:rPr lang="en-IE" sz="450" b="1" dirty="0" err="1" smtClean="0">
                <a:latin typeface="+mj-lt"/>
              </a:rPr>
              <a:t>Beccker</a:t>
            </a:r>
            <a:r>
              <a:rPr lang="en-IE" sz="450" b="1" dirty="0" smtClean="0">
                <a:latin typeface="+mj-lt"/>
              </a:rPr>
              <a:t> F and Douglass S</a:t>
            </a:r>
            <a:r>
              <a:rPr lang="en-IE" sz="450" dirty="0" smtClean="0">
                <a:latin typeface="+mj-lt"/>
              </a:rPr>
              <a:t>. The </a:t>
            </a:r>
            <a:r>
              <a:rPr lang="en-IE" sz="450" dirty="0">
                <a:latin typeface="+mj-lt"/>
              </a:rPr>
              <a:t>Ecology of the Patient Visit: Physical </a:t>
            </a:r>
            <a:r>
              <a:rPr lang="en-IE" sz="450" dirty="0" smtClean="0">
                <a:latin typeface="+mj-lt"/>
              </a:rPr>
              <a:t>Attractiveness, Waiting </a:t>
            </a:r>
            <a:r>
              <a:rPr lang="en-IE" sz="450" dirty="0">
                <a:latin typeface="+mj-lt"/>
              </a:rPr>
              <a:t>Times, and Perceived Quality of Care</a:t>
            </a:r>
            <a:r>
              <a:rPr lang="en-IE" sz="450" dirty="0" smtClean="0">
                <a:latin typeface="+mj-lt"/>
              </a:rPr>
              <a:t>.</a:t>
            </a:r>
            <a:r>
              <a:rPr lang="en-IE" sz="450" dirty="0"/>
              <a:t> </a:t>
            </a:r>
            <a:r>
              <a:rPr lang="en-IE" sz="450" i="1" dirty="0">
                <a:latin typeface="+mj-lt"/>
              </a:rPr>
              <a:t>Journal of Ambulatory Care </a:t>
            </a:r>
            <a:r>
              <a:rPr lang="en-IE" sz="450" i="1" dirty="0" smtClean="0">
                <a:latin typeface="+mj-lt"/>
              </a:rPr>
              <a:t>Management</a:t>
            </a:r>
            <a:r>
              <a:rPr lang="en-IE" sz="450" dirty="0" smtClean="0">
                <a:latin typeface="+mj-lt"/>
              </a:rPr>
              <a:t>.2008 ;31(2</a:t>
            </a:r>
            <a:r>
              <a:rPr lang="en-IE" sz="450" dirty="0">
                <a:latin typeface="+mj-lt"/>
              </a:rPr>
              <a:t>):</a:t>
            </a:r>
            <a:r>
              <a:rPr lang="en-IE" sz="450" dirty="0" smtClean="0">
                <a:latin typeface="+mj-lt"/>
              </a:rPr>
              <a:t>128-141.</a:t>
            </a:r>
          </a:p>
          <a:p>
            <a:pPr marL="228600" indent="-228600">
              <a:buFontTx/>
              <a:buAutoNum type="arabicPeriod"/>
            </a:pPr>
            <a:r>
              <a:rPr lang="en-IE" sz="450" b="1" dirty="0" err="1" smtClean="0">
                <a:latin typeface="+mj-lt"/>
              </a:rPr>
              <a:t>Biddiss</a:t>
            </a:r>
            <a:r>
              <a:rPr lang="en-IE" sz="450" b="1" dirty="0" smtClean="0">
                <a:latin typeface="+mj-lt"/>
              </a:rPr>
              <a:t> E et al</a:t>
            </a:r>
            <a:r>
              <a:rPr lang="en-IE" sz="450" dirty="0" smtClean="0">
                <a:latin typeface="+mj-lt"/>
              </a:rPr>
              <a:t>. The </a:t>
            </a:r>
            <a:r>
              <a:rPr lang="en-IE" sz="450" dirty="0">
                <a:latin typeface="+mj-lt"/>
              </a:rPr>
              <a:t>effectiveness of interventions aimed at reducing anxiety in health care waiting spaces: a systematic review of randomized and nonrandomized trials</a:t>
            </a:r>
            <a:r>
              <a:rPr lang="en-IE" sz="450" dirty="0" smtClean="0">
                <a:latin typeface="+mj-lt"/>
              </a:rPr>
              <a:t>. </a:t>
            </a:r>
            <a:r>
              <a:rPr lang="en-IE" sz="450" i="1" dirty="0" err="1" smtClean="0">
                <a:latin typeface="+mj-lt"/>
              </a:rPr>
              <a:t>Anesthesia</a:t>
            </a:r>
            <a:r>
              <a:rPr lang="en-IE" sz="450" i="1" dirty="0" smtClean="0">
                <a:latin typeface="+mj-lt"/>
              </a:rPr>
              <a:t> &amp; Analgesia. </a:t>
            </a:r>
            <a:r>
              <a:rPr lang="en-IE" sz="450" dirty="0" smtClean="0">
                <a:latin typeface="+mj-lt"/>
              </a:rPr>
              <a:t>2014;119(2</a:t>
            </a:r>
            <a:r>
              <a:rPr lang="en-IE" sz="450" dirty="0">
                <a:latin typeface="+mj-lt"/>
              </a:rPr>
              <a:t>):</a:t>
            </a:r>
            <a:r>
              <a:rPr lang="en-IE" sz="450" dirty="0" smtClean="0">
                <a:latin typeface="+mj-lt"/>
              </a:rPr>
              <a:t>433-48.</a:t>
            </a: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3081473" y="2953226"/>
            <a:ext cx="3290887" cy="1089660"/>
          </a:xfrm>
          <a:prstGeom prst="wedgeRoundRectCallou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en-US" altLang="en-US" sz="600" b="1" u="sng" dirty="0" smtClean="0">
                <a:solidFill>
                  <a:schemeClr val="bg1"/>
                </a:solidFill>
                <a:latin typeface="Comic Sans MS" pitchFamily="66" charset="0"/>
              </a:rPr>
              <a:t>What has been observed in other settings?</a:t>
            </a:r>
          </a:p>
          <a:p>
            <a:pPr defTabSz="914400"/>
            <a:endParaRPr lang="en-US" altLang="en-US" sz="600" b="1" u="sng" dirty="0">
              <a:solidFill>
                <a:schemeClr val="bg1"/>
              </a:solidFill>
              <a:latin typeface="Comic Sans MS" pitchFamily="66" charset="0"/>
            </a:endParaRPr>
          </a:p>
          <a:p>
            <a:pPr defTabSz="914400"/>
            <a:r>
              <a:rPr lang="en-US" altLang="en-US" sz="600" b="1" dirty="0" smtClean="0">
                <a:solidFill>
                  <a:schemeClr val="bg1"/>
                </a:solidFill>
                <a:latin typeface="Comic Sans MS" pitchFamily="66" charset="0"/>
              </a:rPr>
              <a:t>Visual Art in clinical waiting areas reduces restlessness, noise level, and number of queries to reception staff</a:t>
            </a:r>
          </a:p>
          <a:p>
            <a:pPr defTabSz="914400"/>
            <a:r>
              <a:rPr lang="en-US" altLang="en-US" sz="600" b="1" dirty="0" smtClean="0">
                <a:solidFill>
                  <a:schemeClr val="bg1"/>
                </a:solidFill>
                <a:latin typeface="Comic Sans MS" pitchFamily="66" charset="0"/>
              </a:rPr>
              <a:t>An attractive waiting space has positive correlation with </a:t>
            </a:r>
            <a:r>
              <a:rPr lang="en-IE" sz="600" b="1" dirty="0">
                <a:solidFill>
                  <a:schemeClr val="bg1"/>
                </a:solidFill>
                <a:latin typeface="Comic Sans MS" pitchFamily="66" charset="0"/>
              </a:rPr>
              <a:t>higher levels of perceived </a:t>
            </a:r>
            <a:r>
              <a:rPr lang="en-IE" sz="600" b="1" dirty="0" smtClean="0">
                <a:solidFill>
                  <a:schemeClr val="bg1"/>
                </a:solidFill>
                <a:latin typeface="Comic Sans MS" pitchFamily="66" charset="0"/>
              </a:rPr>
              <a:t>quality of care, </a:t>
            </a:r>
            <a:r>
              <a:rPr lang="en-IE" sz="600" b="1" dirty="0">
                <a:solidFill>
                  <a:schemeClr val="bg1"/>
                </a:solidFill>
                <a:latin typeface="Comic Sans MS" pitchFamily="66" charset="0"/>
              </a:rPr>
              <a:t>satisfaction, staff interaction, and reduction of patient </a:t>
            </a:r>
            <a:r>
              <a:rPr lang="en-IE" sz="600" b="1" dirty="0" smtClean="0">
                <a:solidFill>
                  <a:schemeClr val="bg1"/>
                </a:solidFill>
                <a:latin typeface="Comic Sans MS" pitchFamily="66" charset="0"/>
              </a:rPr>
              <a:t>anxiety</a:t>
            </a:r>
          </a:p>
          <a:p>
            <a:pPr defTabSz="914400"/>
            <a:endParaRPr lang="en-US" altLang="en-US" sz="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defTabSz="914400"/>
            <a:endParaRPr lang="en-US" altLang="en-US" sz="1000" b="1" dirty="0">
              <a:latin typeface="Times" charset="0"/>
            </a:endParaRPr>
          </a:p>
        </p:txBody>
      </p:sp>
      <p:pic>
        <p:nvPicPr>
          <p:cNvPr id="2192" name="Picture 144" descr="C:\Users\michaelsweeney\Pictures\website\logo ED SUH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512" y="0"/>
            <a:ext cx="1458913" cy="487499"/>
          </a:xfrm>
          <a:prstGeom prst="rect">
            <a:avLst/>
          </a:prstGeom>
          <a:noFill/>
        </p:spPr>
      </p:pic>
      <p:pic>
        <p:nvPicPr>
          <p:cNvPr id="2194" name="Picture 146" descr="http://icem2016.org/newsletters/feb16/log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88895" y="0"/>
            <a:ext cx="965309" cy="451448"/>
          </a:xfrm>
          <a:prstGeom prst="rect">
            <a:avLst/>
          </a:prstGeom>
          <a:noFill/>
        </p:spPr>
      </p:pic>
      <p:sp>
        <p:nvSpPr>
          <p:cNvPr id="2202" name="AutoShape 154" descr="Image result for bob the builder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0" name="Picture 49" descr="daffy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5230" y="3385419"/>
            <a:ext cx="354259" cy="426248"/>
          </a:xfrm>
          <a:prstGeom prst="rect">
            <a:avLst/>
          </a:prstGeom>
        </p:spPr>
      </p:pic>
      <p:sp>
        <p:nvSpPr>
          <p:cNvPr id="2053" name="Rectangle 38"/>
          <p:cNvSpPr>
            <a:spLocks noChangeArrowheads="1"/>
          </p:cNvSpPr>
          <p:nvPr/>
        </p:nvSpPr>
        <p:spPr bwMode="auto">
          <a:xfrm>
            <a:off x="614363" y="1454040"/>
            <a:ext cx="5854699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000" i="1" dirty="0"/>
              <a:t>Dr Michael Sweeney, Helen O’Shea, Gemma Rutherford, Emergency Department, Sligo </a:t>
            </a:r>
            <a:r>
              <a:rPr lang="en-IE" sz="1000" i="1" dirty="0" smtClean="0"/>
              <a:t>University </a:t>
            </a:r>
            <a:r>
              <a:rPr lang="en-IE" sz="1000" i="1" dirty="0"/>
              <a:t>Hospital, Sligo, Ireland and Máire Hynes, Art Department, Sligo Grammar School, Sligo, Ireland.</a:t>
            </a:r>
            <a:endParaRPr lang="en-IE" sz="1000" dirty="0"/>
          </a:p>
        </p:txBody>
      </p:sp>
      <p:pic>
        <p:nvPicPr>
          <p:cNvPr id="52" name="Picture 51" descr="prof lisa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3787" y="8780049"/>
            <a:ext cx="222226" cy="26087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74528" y="8825479"/>
            <a:ext cx="862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www.edsligo.ie</a:t>
            </a:r>
            <a:endParaRPr lang="en-US" dirty="0" smtClean="0"/>
          </a:p>
        </p:txBody>
      </p:sp>
      <p:sp>
        <p:nvSpPr>
          <p:cNvPr id="2208" name="AutoShape 160" descr="Image result for email symbol"/>
          <p:cNvSpPr>
            <a:spLocks noChangeAspect="1" noChangeArrowheads="1"/>
          </p:cNvSpPr>
          <p:nvPr/>
        </p:nvSpPr>
        <p:spPr bwMode="auto">
          <a:xfrm>
            <a:off x="144463" y="-411163"/>
            <a:ext cx="8572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209" name="Picture 161" descr="C:\Users\michaelsweeney\AppData\Local\Microsoft\Windows\Temporary Internet Files\Content.IE5\IDJ941B4\Email_Shiny_Icon.svg[1]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69853" y="8564605"/>
            <a:ext cx="166688" cy="166688"/>
          </a:xfrm>
          <a:prstGeom prst="rect">
            <a:avLst/>
          </a:prstGeom>
          <a:noFill/>
        </p:spPr>
      </p:pic>
      <p:pic>
        <p:nvPicPr>
          <p:cNvPr id="2210" name="Picture 162" descr="C:\Users\michaelsweeney\AppData\Local\Microsoft\Windows\Temporary Internet Files\Content.IE5\BKQU5OGU\keyboard-silhouette-2813-large[1]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7878" y="8799510"/>
            <a:ext cx="226650" cy="160544"/>
          </a:xfrm>
          <a:prstGeom prst="rect">
            <a:avLst/>
          </a:prstGeom>
          <a:noFill/>
        </p:spPr>
      </p:pic>
      <p:pic>
        <p:nvPicPr>
          <p:cNvPr id="2211" name="Picture 163" descr="C:\Users\michaelsweeney\AppData\Local\Microsoft\Windows\Temporary Internet Files\Content.IE5\H6CVN2T6\twitter-icon[1]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02375" y="8825479"/>
            <a:ext cx="134575" cy="13457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3236541" y="8564605"/>
            <a:ext cx="91916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ed.admin@hse.ie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62486" y="8825479"/>
            <a:ext cx="11644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@</a:t>
            </a:r>
            <a:r>
              <a:rPr lang="en-US" sz="800" dirty="0" err="1" smtClean="0"/>
              <a:t>EMedSligo</a:t>
            </a:r>
            <a:endParaRPr lang="en-US" sz="800" dirty="0"/>
          </a:p>
        </p:txBody>
      </p:sp>
      <p:pic>
        <p:nvPicPr>
          <p:cNvPr id="62" name="Picture 61" descr="dog art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039334">
            <a:off x="5377547" y="4837366"/>
            <a:ext cx="1290922" cy="968192"/>
          </a:xfrm>
          <a:prstGeom prst="rect">
            <a:avLst/>
          </a:prstGeom>
        </p:spPr>
      </p:pic>
      <p:pic>
        <p:nvPicPr>
          <p:cNvPr id="64" name="Picture 63" descr="lee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611490">
            <a:off x="2393782" y="5032900"/>
            <a:ext cx="1249458" cy="937093"/>
          </a:xfrm>
          <a:prstGeom prst="rect">
            <a:avLst/>
          </a:prstGeom>
        </p:spPr>
      </p:pic>
      <p:pic>
        <p:nvPicPr>
          <p:cNvPr id="66" name="Picture 65" descr="SchoolArtInED008JC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272012">
            <a:off x="3684213" y="6749132"/>
            <a:ext cx="793800" cy="504724"/>
          </a:xfrm>
          <a:prstGeom prst="rect">
            <a:avLst/>
          </a:prstGeom>
        </p:spPr>
      </p:pic>
      <p:pic>
        <p:nvPicPr>
          <p:cNvPr id="67" name="Picture 66" descr="SchoolArtInED003JC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96123" y="4905226"/>
            <a:ext cx="1498069" cy="998712"/>
          </a:xfrm>
          <a:prstGeom prst="rect">
            <a:avLst/>
          </a:prstGeom>
        </p:spPr>
      </p:pic>
      <p:pic>
        <p:nvPicPr>
          <p:cNvPr id="68" name="Picture 67" descr="SchoolArtInED005JC.jpg"/>
          <p:cNvPicPr>
            <a:picLocks noChangeAspect="1"/>
          </p:cNvPicPr>
          <p:nvPr/>
        </p:nvPicPr>
        <p:blipFill>
          <a:blip r:embed="rId21"/>
          <a:srcRect l="37821" r="10876" b="36098"/>
          <a:stretch>
            <a:fillRect/>
          </a:stretch>
        </p:blipFill>
        <p:spPr>
          <a:xfrm rot="21212808">
            <a:off x="2332643" y="7494597"/>
            <a:ext cx="1227734" cy="1019488"/>
          </a:xfrm>
          <a:prstGeom prst="rect">
            <a:avLst/>
          </a:prstGeom>
        </p:spPr>
      </p:pic>
      <p:pic>
        <p:nvPicPr>
          <p:cNvPr id="65" name="Picture 64" descr="yeats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22463" y="6891871"/>
            <a:ext cx="834353" cy="1112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2734" y="3734271"/>
            <a:ext cx="2644775" cy="15541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" b="1" u="sng" dirty="0" smtClean="0">
                <a:latin typeface="Comic Sans MS" pitchFamily="66" charset="0"/>
              </a:rPr>
              <a:t>What did we do?</a:t>
            </a:r>
          </a:p>
          <a:p>
            <a:endParaRPr lang="en-IE" altLang="en-US" sz="600" u="sng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600" dirty="0" smtClean="0">
                <a:latin typeface="Comic Sans MS" pitchFamily="66" charset="0"/>
              </a:rPr>
              <a:t>Purchase </a:t>
            </a:r>
            <a:r>
              <a:rPr lang="en-US" altLang="en-US" sz="600" dirty="0" err="1" smtClean="0">
                <a:latin typeface="Comic Sans MS" pitchFamily="66" charset="0"/>
              </a:rPr>
              <a:t>wipeable</a:t>
            </a:r>
            <a:r>
              <a:rPr lang="en-US" altLang="en-US" sz="600" dirty="0" smtClean="0">
                <a:latin typeface="Comic Sans MS" pitchFamily="66" charset="0"/>
              </a:rPr>
              <a:t> clip-in picture frames</a:t>
            </a:r>
            <a:endParaRPr lang="en-US" altLang="en-US" sz="6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600" dirty="0" smtClean="0">
                <a:latin typeface="Comic Sans MS" pitchFamily="66" charset="0"/>
              </a:rPr>
              <a:t>Collaborate with Art teacher in local Secondary School</a:t>
            </a:r>
            <a:endParaRPr lang="en-IE" sz="6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600" dirty="0" smtClean="0">
                <a:latin typeface="Comic Sans MS" pitchFamily="66" charset="0"/>
              </a:rPr>
              <a:t>Students display their artwork in the ED Waiting rooms</a:t>
            </a:r>
          </a:p>
          <a:p>
            <a:pPr>
              <a:buFont typeface="Arial" pitchFamily="34" charset="0"/>
              <a:buChar char="•"/>
            </a:pPr>
            <a:r>
              <a:rPr lang="en-US" sz="600" dirty="0" smtClean="0">
                <a:latin typeface="Comic Sans MS" pitchFamily="66" charset="0"/>
              </a:rPr>
              <a:t>Artwork is changed every 6 months for a new exhibition</a:t>
            </a:r>
          </a:p>
          <a:p>
            <a:pPr>
              <a:buFont typeface="Arial" pitchFamily="34" charset="0"/>
              <a:buChar char="•"/>
            </a:pPr>
            <a:endParaRPr lang="en-IE" sz="1000" dirty="0">
              <a:latin typeface="Time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512" y="6702629"/>
            <a:ext cx="2278856" cy="2257425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" b="1" u="sng" dirty="0" smtClean="0">
                <a:solidFill>
                  <a:schemeClr val="tx1"/>
                </a:solidFill>
                <a:latin typeface="Comic Sans MS" pitchFamily="66" charset="0"/>
              </a:rPr>
              <a:t>So, What Happened?</a:t>
            </a:r>
          </a:p>
          <a:p>
            <a:endParaRPr lang="en-US" sz="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600" b="1" dirty="0" smtClean="0">
                <a:solidFill>
                  <a:schemeClr val="tx1"/>
                </a:solidFill>
                <a:latin typeface="Comic Sans MS" pitchFamily="66" charset="0"/>
              </a:rPr>
              <a:t>Our ED Waiting Room is freshly decorated every 6 months with a new exhibition</a:t>
            </a:r>
          </a:p>
          <a:p>
            <a:pPr>
              <a:buFont typeface="Arial" pitchFamily="34" charset="0"/>
              <a:buChar char="•"/>
            </a:pPr>
            <a:r>
              <a:rPr lang="en-US" sz="600" b="1" dirty="0" smtClean="0">
                <a:solidFill>
                  <a:schemeClr val="tx1"/>
                </a:solidFill>
                <a:latin typeface="Comic Sans MS" pitchFamily="66" charset="0"/>
              </a:rPr>
              <a:t>Feedback from patients and their families has been extremely positive</a:t>
            </a:r>
          </a:p>
          <a:p>
            <a:pPr>
              <a:buFont typeface="Arial" pitchFamily="34" charset="0"/>
              <a:buChar char="•"/>
            </a:pPr>
            <a:r>
              <a:rPr lang="en-US" sz="600" b="1" dirty="0" smtClean="0">
                <a:solidFill>
                  <a:schemeClr val="tx1"/>
                </a:solidFill>
                <a:latin typeface="Comic Sans MS" pitchFamily="66" charset="0"/>
              </a:rPr>
              <a:t>Staff in ED love to see the new exhibits; the art makes for a more pleasant work environment</a:t>
            </a:r>
          </a:p>
          <a:p>
            <a:pPr>
              <a:buFont typeface="Arial" pitchFamily="34" charset="0"/>
              <a:buChar char="•"/>
            </a:pPr>
            <a:r>
              <a:rPr lang="en-US" sz="600" b="1" dirty="0" smtClean="0">
                <a:solidFill>
                  <a:schemeClr val="tx1"/>
                </a:solidFill>
                <a:latin typeface="Comic Sans MS" pitchFamily="66" charset="0"/>
              </a:rPr>
              <a:t>A great opportunity to collaborate with students in the local school</a:t>
            </a:r>
          </a:p>
          <a:p>
            <a:pPr>
              <a:buFont typeface="Arial" pitchFamily="34" charset="0"/>
              <a:buChar char="•"/>
            </a:pPr>
            <a:r>
              <a:rPr lang="en-US" sz="600" b="1" dirty="0" smtClean="0">
                <a:solidFill>
                  <a:schemeClr val="tx1"/>
                </a:solidFill>
                <a:latin typeface="Comic Sans MS" pitchFamily="66" charset="0"/>
              </a:rPr>
              <a:t>Local newspapers have run it as a good news story</a:t>
            </a:r>
          </a:p>
          <a:p>
            <a:endParaRPr lang="en-US" sz="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600" dirty="0" smtClean="0">
              <a:latin typeface="Comic Sans MS" pitchFamily="66" charset="0"/>
            </a:endParaRPr>
          </a:p>
          <a:p>
            <a:endParaRPr lang="en-IE" dirty="0"/>
          </a:p>
        </p:txBody>
      </p:sp>
      <p:pic>
        <p:nvPicPr>
          <p:cNvPr id="61" name="Picture 60" descr="cow art.jpg"/>
          <p:cNvPicPr>
            <a:picLocks noChangeAspect="1"/>
          </p:cNvPicPr>
          <p:nvPr/>
        </p:nvPicPr>
        <p:blipFill>
          <a:blip r:embed="rId23"/>
          <a:srcRect r="34611"/>
          <a:stretch>
            <a:fillRect/>
          </a:stretch>
        </p:blipFill>
        <p:spPr>
          <a:xfrm>
            <a:off x="5806436" y="6891871"/>
            <a:ext cx="862993" cy="989840"/>
          </a:xfrm>
          <a:prstGeom prst="rect">
            <a:avLst/>
          </a:prstGeom>
        </p:spPr>
      </p:pic>
      <p:pic>
        <p:nvPicPr>
          <p:cNvPr id="69" name="Picture 68" descr="yeats2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041715">
            <a:off x="1646723" y="5663249"/>
            <a:ext cx="1002308" cy="133641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44463" y="1904762"/>
            <a:ext cx="2665414" cy="81724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" u="sng" dirty="0" smtClean="0">
                <a:solidFill>
                  <a:schemeClr val="bg1"/>
                </a:solidFill>
                <a:latin typeface="Comic Sans MS" pitchFamily="66" charset="0"/>
              </a:rPr>
              <a:t>Where we are:</a:t>
            </a:r>
          </a:p>
          <a:p>
            <a:endParaRPr lang="en-US" sz="6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600" dirty="0" smtClean="0">
                <a:solidFill>
                  <a:schemeClr val="bg1"/>
                </a:solidFill>
                <a:latin typeface="Comic Sans MS" pitchFamily="66" charset="0"/>
              </a:rPr>
              <a:t>The Emergency Department at Sligo University Hospital is situated in the </a:t>
            </a:r>
            <a:r>
              <a:rPr lang="en-US" sz="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Comic Sans MS" pitchFamily="66" charset="0"/>
              </a:rPr>
              <a:t>coastal town of Sligo, in the North-West of Ireland. It serves a large geographical area with a population of approx. 250000. </a:t>
            </a:r>
            <a:endParaRPr lang="en-US" sz="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600" dirty="0" smtClean="0">
                <a:solidFill>
                  <a:schemeClr val="bg1"/>
                </a:solidFill>
                <a:latin typeface="Comic Sans MS" pitchFamily="66" charset="0"/>
              </a:rPr>
              <a:t>The ED has ~ 35000 adult and paediatric attendances per annum</a:t>
            </a:r>
            <a:r>
              <a:rPr lang="en-US" sz="600" dirty="0" smtClean="0">
                <a:latin typeface="Comic Sans MS" pitchFamily="66" charset="0"/>
              </a:rPr>
              <a:t>.</a:t>
            </a:r>
            <a:endParaRPr lang="en-IE" sz="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10735</TotalTime>
  <Words>416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O'Connor</dc:creator>
  <cp:lastModifiedBy>Admin</cp:lastModifiedBy>
  <cp:revision>305</cp:revision>
  <dcterms:created xsi:type="dcterms:W3CDTF">2011-10-14T06:54:21Z</dcterms:created>
  <dcterms:modified xsi:type="dcterms:W3CDTF">2016-05-17T08:01:38Z</dcterms:modified>
</cp:coreProperties>
</file>